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12"/>
  </p:notesMasterIdLst>
  <p:sldIdLst>
    <p:sldId id="256" r:id="rId3"/>
    <p:sldId id="258" r:id="rId4"/>
    <p:sldId id="266" r:id="rId5"/>
    <p:sldId id="259" r:id="rId6"/>
    <p:sldId id="260" r:id="rId7"/>
    <p:sldId id="261" r:id="rId8"/>
    <p:sldId id="263" r:id="rId9"/>
    <p:sldId id="265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F6B"/>
    <a:srgbClr val="C80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4AA85-393F-44FF-837E-A22450656248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48188-1794-4EBD-8780-65AC07FC00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24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Questions – how many</a:t>
            </a:r>
            <a:r>
              <a:rPr lang="en-GB" baseline="0" dirty="0" smtClean="0"/>
              <a:t> cells can you count?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48188-1794-4EBD-8780-65AC07FC00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51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Game</a:t>
            </a:r>
            <a:r>
              <a:rPr lang="en-GB" baseline="0" dirty="0" smtClean="0"/>
              <a:t> URL - https://www.babraham.ac.uk/autophagy-game/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48188-1794-4EBD-8780-65AC07FC00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81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559877"/>
          </a:xfrm>
          <a:prstGeom prst="rect">
            <a:avLst/>
          </a:prstGeom>
        </p:spPr>
        <p:txBody>
          <a:bodyPr anchor="b"/>
          <a:lstStyle>
            <a:lvl1pPr algn="r">
              <a:defRPr sz="3200">
                <a:solidFill>
                  <a:srgbClr val="332F6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3602038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6E56EA-7EF0-4471-9CAB-BA5D6116A5C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48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094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512432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18607"/>
            <a:ext cx="78867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19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015727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015727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093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168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A0888F-93A7-4BA9-AA15-E653C1F84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621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89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72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15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2896"/>
            <a:ext cx="7886700" cy="51040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6E56EA-7EF0-4471-9CAB-BA5D6116A5C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5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6E56EA-7EF0-4471-9CAB-BA5D6116A5C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512432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18607"/>
            <a:ext cx="78867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22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517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99744"/>
            <a:ext cx="3886200" cy="51772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99744"/>
            <a:ext cx="3886200" cy="51772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6E56EA-7EF0-4471-9CAB-BA5D6116A5C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92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2735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6E56EA-7EF0-4471-9CAB-BA5D6116A5C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75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6E56EA-7EF0-4471-9CAB-BA5D6116A5C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37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6E56EA-7EF0-4471-9CAB-BA5D6116A5C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4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3954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938784"/>
            <a:ext cx="7886700" cy="52381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76E56EA-7EF0-4471-9CAB-BA5D6116A5C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95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620837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593330"/>
            <a:ext cx="6858000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84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0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154"/>
            <a:ext cx="7886700" cy="454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1731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1731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6431081"/>
            <a:ext cx="748722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04800" y="773651"/>
            <a:ext cx="858695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07" y="5617029"/>
            <a:ext cx="1143921" cy="121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8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70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07" y="5619175"/>
            <a:ext cx="1143921" cy="12148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0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154"/>
            <a:ext cx="7886700" cy="4545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1731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166B-1A71-4FBB-B0B6-5373F1D6B1F0}" type="datetimeFigureOut">
              <a:rPr lang="en-GB" smtClean="0"/>
              <a:t>29/01/2019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1731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6431081"/>
            <a:ext cx="748722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04800" y="773651"/>
            <a:ext cx="8586952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55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dirty="0">
          <a:solidFill>
            <a:schemeClr val="bg1"/>
          </a:solidFill>
          <a:latin typeface="+mn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braham.ac.uk/autophagy-gam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8684" y="1122363"/>
            <a:ext cx="5149516" cy="1559877"/>
          </a:xfrm>
        </p:spPr>
        <p:txBody>
          <a:bodyPr/>
          <a:lstStyle/>
          <a:p>
            <a:r>
              <a:rPr lang="en-GB" dirty="0" smtClean="0"/>
              <a:t>Autophagy:</a:t>
            </a:r>
            <a:br>
              <a:rPr lang="en-GB" dirty="0" smtClean="0"/>
            </a:br>
            <a:r>
              <a:rPr lang="en-GB" dirty="0" smtClean="0"/>
              <a:t>Recycling inside cells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-12034" y="-30811"/>
            <a:ext cx="2867906" cy="6888811"/>
            <a:chOff x="-12034" y="-30811"/>
            <a:chExt cx="2867906" cy="68888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94" y="1692204"/>
              <a:ext cx="2861665" cy="170047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77"/>
            <a:stretch/>
          </p:blipFill>
          <p:spPr>
            <a:xfrm>
              <a:off x="-1307" y="-30811"/>
              <a:ext cx="2857179" cy="170047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67"/>
            <a:stretch/>
          </p:blipFill>
          <p:spPr>
            <a:xfrm>
              <a:off x="-5793" y="3415219"/>
              <a:ext cx="2861665" cy="170047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7"/>
            <a:stretch/>
          </p:blipFill>
          <p:spPr>
            <a:xfrm>
              <a:off x="-12034" y="5138234"/>
              <a:ext cx="2867904" cy="1719766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2855870" y="-30811"/>
              <a:ext cx="0" cy="6888811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3012675" y="5893253"/>
            <a:ext cx="1875850" cy="347540"/>
            <a:chOff x="2951131" y="5893253"/>
            <a:chExt cx="1875850" cy="3475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131" y="5893253"/>
              <a:ext cx="347540" cy="347540"/>
            </a:xfrm>
            <a:prstGeom prst="rect">
              <a:avLst/>
            </a:prstGeom>
          </p:spPr>
        </p:pic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3248905" y="5897358"/>
              <a:ext cx="1578076" cy="3371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dirty="0" smtClean="0">
                  <a:solidFill>
                    <a:schemeClr val="accent1"/>
                  </a:solidFill>
                </a:rPr>
                <a:t>@</a:t>
              </a:r>
              <a:r>
                <a:rPr lang="en-GB" sz="1600" dirty="0" err="1" smtClean="0">
                  <a:solidFill>
                    <a:schemeClr val="accent1"/>
                  </a:solidFill>
                </a:rPr>
                <a:t>babrahaminst</a:t>
              </a:r>
              <a:endParaRPr lang="en-GB" sz="1600" dirty="0" smtClean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106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7340"/>
            <a:ext cx="7886700" cy="415162"/>
          </a:xfrm>
        </p:spPr>
        <p:txBody>
          <a:bodyPr/>
          <a:lstStyle/>
          <a:p>
            <a:r>
              <a:rPr lang="en-GB" dirty="0" smtClean="0"/>
              <a:t>Introduction to autophagy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20496"/>
            <a:ext cx="7886700" cy="5104067"/>
          </a:xfrm>
        </p:spPr>
        <p:txBody>
          <a:bodyPr/>
          <a:lstStyle/>
          <a:p>
            <a:r>
              <a:rPr lang="en-GB" dirty="0" smtClean="0"/>
              <a:t>Our cells have an in-built surveillance system called autophagy (which means ‘self-eating’ in Greek!)</a:t>
            </a:r>
          </a:p>
          <a:p>
            <a:r>
              <a:rPr lang="en-GB" dirty="0" smtClean="0"/>
              <a:t>Autophagy allows cells to detect and destroy bad proteins and bacteria that have entered the cell.</a:t>
            </a:r>
          </a:p>
          <a:p>
            <a:r>
              <a:rPr lang="en-GB" dirty="0" smtClean="0"/>
              <a:t>When cells don’t have enough food they also use autophagy to eat a bit of themselves to stay alive.</a:t>
            </a:r>
          </a:p>
          <a:p>
            <a:r>
              <a:rPr lang="en-GB" dirty="0" smtClean="0"/>
              <a:t>Even cells know that recycling is good!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5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693945"/>
              </p:ext>
            </p:extLst>
          </p:nvPr>
        </p:nvGraphicFramePr>
        <p:xfrm>
          <a:off x="294193" y="1174790"/>
          <a:ext cx="8578502" cy="3657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820796">
                  <a:extLst>
                    <a:ext uri="{9D8B030D-6E8A-4147-A177-3AD203B41FA5}">
                      <a16:colId xmlns:a16="http://schemas.microsoft.com/office/drawing/2014/main" val="2078559372"/>
                    </a:ext>
                  </a:extLst>
                </a:gridCol>
                <a:gridCol w="5757706">
                  <a:extLst>
                    <a:ext uri="{9D8B030D-6E8A-4147-A177-3AD203B41FA5}">
                      <a16:colId xmlns:a16="http://schemas.microsoft.com/office/drawing/2014/main" val="3702595373"/>
                    </a:ext>
                  </a:extLst>
                </a:gridCol>
              </a:tblGrid>
              <a:tr h="189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All students will: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Be able to define and describe the process of </a:t>
                      </a:r>
                      <a:r>
                        <a:rPr lang="en-GB" sz="2400" dirty="0" smtClean="0">
                          <a:effectLst/>
                        </a:rPr>
                        <a:t>autophagy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5899936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Most students will: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Explain  why it is important that our cells can undergo </a:t>
                      </a:r>
                      <a:r>
                        <a:rPr lang="en-GB" sz="2400" dirty="0" smtClean="0">
                          <a:effectLst/>
                        </a:rPr>
                        <a:t>autophagy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258239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Some students will: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Explain how scientists can study autophagy, giving an </a:t>
                      </a:r>
                      <a:r>
                        <a:rPr lang="en-GB" sz="2400" dirty="0" smtClean="0">
                          <a:effectLst/>
                        </a:rPr>
                        <a:t>example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2672388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Key word/s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cell, autophagy, recycling, proteins,  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4734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215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0027"/>
            <a:ext cx="7886700" cy="415162"/>
          </a:xfrm>
        </p:spPr>
        <p:txBody>
          <a:bodyPr/>
          <a:lstStyle/>
          <a:p>
            <a:r>
              <a:rPr lang="en-GB" dirty="0" smtClean="0"/>
              <a:t>Why do we need autophagy?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98007"/>
            <a:ext cx="7886700" cy="5104067"/>
          </a:xfrm>
        </p:spPr>
        <p:txBody>
          <a:bodyPr/>
          <a:lstStyle/>
          <a:p>
            <a:r>
              <a:rPr lang="en-GB" dirty="0" smtClean="0"/>
              <a:t>Autophagy keeps our cells healthy and us alive!</a:t>
            </a:r>
          </a:p>
          <a:p>
            <a:r>
              <a:rPr lang="en-GB" dirty="0" smtClean="0"/>
              <a:t>Increasing autophagy in cells can make some animals live longer and help combat infections</a:t>
            </a:r>
          </a:p>
          <a:p>
            <a:r>
              <a:rPr lang="en-GB" dirty="0" smtClean="0"/>
              <a:t>Sometimes too much can be bad for cells</a:t>
            </a:r>
          </a:p>
          <a:p>
            <a:r>
              <a:rPr lang="en-GB" dirty="0" smtClean="0"/>
              <a:t>Scientists are trying to understand how autophagy is turned on and off in the cell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54000" t="56058" r="7494" b="29511"/>
          <a:stretch/>
        </p:blipFill>
        <p:spPr>
          <a:xfrm>
            <a:off x="578683" y="4035288"/>
            <a:ext cx="7936667" cy="167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0027"/>
            <a:ext cx="7886700" cy="415162"/>
          </a:xfrm>
        </p:spPr>
        <p:txBody>
          <a:bodyPr/>
          <a:lstStyle/>
          <a:p>
            <a:r>
              <a:rPr lang="en-GB" dirty="0" smtClean="0"/>
              <a:t>How can we study autophagy?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98007"/>
            <a:ext cx="7886700" cy="5104067"/>
          </a:xfrm>
        </p:spPr>
        <p:txBody>
          <a:bodyPr/>
          <a:lstStyle/>
          <a:p>
            <a:r>
              <a:rPr lang="en-GB" dirty="0" smtClean="0"/>
              <a:t>We can use special microscopes to see autophagy</a:t>
            </a:r>
          </a:p>
          <a:p>
            <a:r>
              <a:rPr lang="en-GB" dirty="0" smtClean="0"/>
              <a:t>DNA is shown in blue, and autophagy machinery in green</a:t>
            </a:r>
          </a:p>
          <a:p>
            <a:r>
              <a:rPr lang="en-GB" dirty="0" smtClean="0"/>
              <a:t>When we turn on autophagy, we can see lots of green dots</a:t>
            </a:r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506" y="3164006"/>
            <a:ext cx="6353432" cy="31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8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0027"/>
            <a:ext cx="7886700" cy="415162"/>
          </a:xfrm>
        </p:spPr>
        <p:txBody>
          <a:bodyPr/>
          <a:lstStyle/>
          <a:p>
            <a:r>
              <a:rPr lang="en-GB" dirty="0" smtClean="0"/>
              <a:t>How can we study autophagy?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98007"/>
            <a:ext cx="7886700" cy="5104067"/>
          </a:xfrm>
        </p:spPr>
        <p:txBody>
          <a:bodyPr/>
          <a:lstStyle/>
          <a:p>
            <a:r>
              <a:rPr lang="en-GB" dirty="0" smtClean="0"/>
              <a:t>This picture shows a cell using autophagy (in green) to eat and destroy bad proteins (in red)</a:t>
            </a:r>
          </a:p>
          <a:p>
            <a:r>
              <a:rPr lang="en-GB" dirty="0" smtClean="0"/>
              <a:t>See how the autophagy spot is right on top of the bad protein (yellow)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855" t="54199" r="6216" b="12768"/>
          <a:stretch/>
        </p:blipFill>
        <p:spPr>
          <a:xfrm>
            <a:off x="759279" y="2733148"/>
            <a:ext cx="7357305" cy="360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6222"/>
            <a:ext cx="7886700" cy="415162"/>
          </a:xfrm>
        </p:spPr>
        <p:txBody>
          <a:bodyPr/>
          <a:lstStyle/>
          <a:p>
            <a:r>
              <a:rPr lang="en-GB" dirty="0" smtClean="0"/>
              <a:t>Activity: The Autophagy Game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2896"/>
            <a:ext cx="7886700" cy="52776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In this online game you take on the role of autophagy.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Protect the cell from: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Make sure you don’t accidentally eat and destroy healthy parts of the cell!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Access the online game </a:t>
            </a:r>
            <a:r>
              <a:rPr lang="en-GB" b="1" dirty="0">
                <a:hlinkClick r:id="rId3"/>
              </a:rPr>
              <a:t>here</a:t>
            </a:r>
            <a:endParaRPr lang="en-GB" b="1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6753" t="44058" r="31362" b="27878"/>
          <a:stretch/>
        </p:blipFill>
        <p:spPr>
          <a:xfrm>
            <a:off x="2206487" y="2584728"/>
            <a:ext cx="4731026" cy="178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6222"/>
            <a:ext cx="7886700" cy="415162"/>
          </a:xfrm>
        </p:spPr>
        <p:txBody>
          <a:bodyPr/>
          <a:lstStyle/>
          <a:p>
            <a:r>
              <a:rPr lang="en-GB" dirty="0" smtClean="0"/>
              <a:t>Activity: The Autophagy Game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Follow the instructions and </a:t>
            </a:r>
            <a:r>
              <a:rPr lang="en-GB" b="1" dirty="0"/>
              <a:t>t</a:t>
            </a:r>
            <a:r>
              <a:rPr lang="en-GB" b="1" dirty="0" smtClean="0"/>
              <a:t>ry to recycle as fast as you can in 1 minute!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u="sng" dirty="0" smtClean="0"/>
              <a:t>Remember:</a:t>
            </a:r>
          </a:p>
          <a:p>
            <a:r>
              <a:rPr lang="en-GB" dirty="0"/>
              <a:t>You get points if you find the damaged proteins and mitochondria that need to be </a:t>
            </a:r>
            <a:r>
              <a:rPr lang="en-GB" dirty="0" smtClean="0"/>
              <a:t>recycled.</a:t>
            </a:r>
          </a:p>
          <a:p>
            <a:endParaRPr lang="en-GB" dirty="0"/>
          </a:p>
          <a:p>
            <a:r>
              <a:rPr lang="en-GB" dirty="0" smtClean="0"/>
              <a:t>Click to </a:t>
            </a:r>
            <a:r>
              <a:rPr lang="en-GB" dirty="0"/>
              <a:t>remove </a:t>
            </a:r>
            <a:r>
              <a:rPr lang="en-GB" dirty="0" smtClean="0"/>
              <a:t>them.</a:t>
            </a:r>
          </a:p>
          <a:p>
            <a:endParaRPr lang="en-GB" dirty="0"/>
          </a:p>
          <a:p>
            <a:r>
              <a:rPr lang="en-GB" dirty="0"/>
              <a:t>But don’t recycle the healthy proteins and mitochondria, otherwise you will lose points</a:t>
            </a:r>
            <a:r>
              <a:rPr lang="en-GB" dirty="0" smtClean="0"/>
              <a:t>!</a:t>
            </a:r>
          </a:p>
          <a:p>
            <a:endParaRPr lang="en-GB" dirty="0"/>
          </a:p>
          <a:p>
            <a:r>
              <a:rPr lang="en-GB" dirty="0"/>
              <a:t>For extra points watch out for invading bacteria!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Remember </a:t>
            </a:r>
            <a:r>
              <a:rPr lang="en-GB" b="1" dirty="0"/>
              <a:t>your cells do this all day long to keep you </a:t>
            </a:r>
            <a:r>
              <a:rPr lang="en-GB" b="1" dirty="0" smtClean="0"/>
              <a:t>healthy</a:t>
            </a:r>
          </a:p>
        </p:txBody>
      </p:sp>
    </p:spTree>
    <p:extLst>
      <p:ext uri="{BB962C8B-B14F-4D97-AF65-F5344CB8AC3E}">
        <p14:creationId xmlns:p14="http://schemas.microsoft.com/office/powerpoint/2010/main" val="17626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good were you at autophagy? What was your score?</a:t>
            </a:r>
          </a:p>
          <a:p>
            <a:r>
              <a:rPr lang="en-GB" dirty="0" smtClean="0"/>
              <a:t>Name three things in a cell that autophagy eats.</a:t>
            </a:r>
          </a:p>
          <a:p>
            <a:r>
              <a:rPr lang="en-GB" dirty="0" smtClean="0"/>
              <a:t>Why do our cells need autophagy?</a:t>
            </a:r>
          </a:p>
          <a:p>
            <a:r>
              <a:rPr lang="en-GB" dirty="0" smtClean="0"/>
              <a:t>How can scientists study autophagy?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800" t="34918" r="17969" b="10707"/>
          <a:stretch/>
        </p:blipFill>
        <p:spPr>
          <a:xfrm>
            <a:off x="1899173" y="3594574"/>
            <a:ext cx="5423018" cy="258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I colours">
      <a:dk1>
        <a:sysClr val="windowText" lastClr="000000"/>
      </a:dk1>
      <a:lt1>
        <a:sysClr val="window" lastClr="FFFFFF"/>
      </a:lt1>
      <a:dk2>
        <a:srgbClr val="332F6B"/>
      </a:dk2>
      <a:lt2>
        <a:srgbClr val="E7E6E6"/>
      </a:lt2>
      <a:accent1>
        <a:srgbClr val="00B0F0"/>
      </a:accent1>
      <a:accent2>
        <a:srgbClr val="332F6B"/>
      </a:accent2>
      <a:accent3>
        <a:srgbClr val="A5A5A5"/>
      </a:accent3>
      <a:accent4>
        <a:srgbClr val="00702A"/>
      </a:accent4>
      <a:accent5>
        <a:srgbClr val="EDC147"/>
      </a:accent5>
      <a:accent6>
        <a:srgbClr val="CC1F8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B764DEE-106C-4A69-B694-0D56DA4E6649}" vid="{092AA1EA-FE30-4871-A74A-C0E772853F16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24195D"/>
      </a:dk2>
      <a:lt2>
        <a:srgbClr val="E7E6E6"/>
      </a:lt2>
      <a:accent1>
        <a:srgbClr val="009FE3"/>
      </a:accent1>
      <a:accent2>
        <a:srgbClr val="24195D"/>
      </a:accent2>
      <a:accent3>
        <a:srgbClr val="A5A5A5"/>
      </a:accent3>
      <a:accent4>
        <a:srgbClr val="00702A"/>
      </a:accent4>
      <a:accent5>
        <a:srgbClr val="EDC147"/>
      </a:accent5>
      <a:accent6>
        <a:srgbClr val="CC1F8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B764DEE-106C-4A69-B694-0D56DA4E6649}" vid="{5D75EE00-E767-4B49-862D-68BA44416EC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Institute slide template</Template>
  <TotalTime>649</TotalTime>
  <Words>435</Words>
  <Application>Microsoft Office PowerPoint</Application>
  <PresentationFormat>On-screen Show (4:3)</PresentationFormat>
  <Paragraphs>61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1_Office Theme</vt:lpstr>
      <vt:lpstr>Autophagy: Recycling inside cells</vt:lpstr>
      <vt:lpstr>Introduction to autophagy</vt:lpstr>
      <vt:lpstr>Learning Outcomes</vt:lpstr>
      <vt:lpstr>Why do we need autophagy?</vt:lpstr>
      <vt:lpstr>How can we study autophagy?</vt:lpstr>
      <vt:lpstr>How can we study autophagy?</vt:lpstr>
      <vt:lpstr>Activity: The Autophagy Game</vt:lpstr>
      <vt:lpstr>Activity: The Autophagy Game</vt:lpstr>
      <vt:lpstr>Plenary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Babraham Institute</dc:title>
  <dc:creator>Jonathan Lawson</dc:creator>
  <cp:lastModifiedBy>Michael Hinton</cp:lastModifiedBy>
  <cp:revision>65</cp:revision>
  <dcterms:created xsi:type="dcterms:W3CDTF">2018-08-06T16:01:57Z</dcterms:created>
  <dcterms:modified xsi:type="dcterms:W3CDTF">2019-01-29T11:13:01Z</dcterms:modified>
</cp:coreProperties>
</file>