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9975" cy="42808525"/>
  <p:notesSz cx="6858000" cy="97742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42913" indent="142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885825" indent="28575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28738" indent="42863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771650" indent="5715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1F50"/>
    <a:srgbClr val="019ED5"/>
    <a:srgbClr val="006600"/>
    <a:srgbClr val="EAEAEA"/>
    <a:srgbClr val="66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6" d="100"/>
          <a:sy n="16" d="100"/>
        </p:scale>
        <p:origin x="2526" y="150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Magic Cure</c:v>
                </c:pt>
                <c:pt idx="1">
                  <c:v>Supadrug</c:v>
                </c:pt>
                <c:pt idx="2">
                  <c:v>Wellsoon</c:v>
                </c:pt>
                <c:pt idx="3">
                  <c:v>Megacillin</c:v>
                </c:pt>
                <c:pt idx="4">
                  <c:v>Bacteristop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</c:v>
                </c:pt>
                <c:pt idx="1">
                  <c:v>24</c:v>
                </c:pt>
                <c:pt idx="2">
                  <c:v>39</c:v>
                </c:pt>
                <c:pt idx="3">
                  <c:v>20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01-4B67-845D-2ECBA03B6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3827088"/>
        <c:axId val="643823808"/>
      </c:barChart>
      <c:catAx>
        <c:axId val="64382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43823808"/>
        <c:crosses val="autoZero"/>
        <c:auto val="1"/>
        <c:lblAlgn val="ctr"/>
        <c:lblOffset val="100"/>
        <c:noMultiLvlLbl val="0"/>
      </c:catAx>
      <c:valAx>
        <c:axId val="643823808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4382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33625" y="1003300"/>
            <a:ext cx="2190750" cy="30972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673600"/>
            <a:ext cx="5010150" cy="406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noProof="0" smtClean="0"/>
              <a:t>Click to edit Master text styles</a:t>
            </a:r>
          </a:p>
          <a:p>
            <a:pPr lvl="1"/>
            <a:r>
              <a:rPr lang="en-GB" altLang="en-GB" noProof="0" smtClean="0"/>
              <a:t>Second level</a:t>
            </a:r>
          </a:p>
          <a:p>
            <a:pPr lvl="2"/>
            <a:r>
              <a:rPr lang="en-GB" altLang="en-GB" noProof="0" smtClean="0"/>
              <a:t>Third level</a:t>
            </a:r>
          </a:p>
          <a:p>
            <a:pPr lvl="3"/>
            <a:r>
              <a:rPr lang="en-GB" altLang="en-GB" noProof="0" smtClean="0"/>
              <a:t>Fourth level</a:t>
            </a:r>
          </a:p>
          <a:p>
            <a:pPr lvl="4"/>
            <a:r>
              <a:rPr lang="en-GB" altLang="en-GB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429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8858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287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7716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14677" algn="l" defTabSz="8858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57612" algn="l" defTabSz="8858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00548" algn="l" defTabSz="8858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43483" algn="l" defTabSz="8858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70325" y="0"/>
            <a:ext cx="2959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870325" y="9231313"/>
            <a:ext cx="2959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1200"/>
              <a:t>1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9231313"/>
            <a:ext cx="2959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2959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7398"/>
            <a:ext cx="25737979" cy="9177078"/>
          </a:xfrm>
          <a:prstGeom prst="rect">
            <a:avLst/>
          </a:prstGeom>
        </p:spPr>
        <p:txBody>
          <a:bodyPr lIns="88587" tIns="44294" rIns="88587" bIns="4429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5"/>
            <a:ext cx="21195983" cy="10940700"/>
          </a:xfrm>
          <a:prstGeom prst="rect">
            <a:avLst/>
          </a:prstGeom>
        </p:spPr>
        <p:txBody>
          <a:bodyPr lIns="88587" tIns="44294" rIns="88587" bIns="44294"/>
          <a:lstStyle>
            <a:lvl1pPr marL="0" indent="0" algn="ctr">
              <a:buNone/>
              <a:defRPr/>
            </a:lvl1pPr>
            <a:lvl2pPr marL="626222" indent="0" algn="ctr">
              <a:buNone/>
              <a:defRPr/>
            </a:lvl2pPr>
            <a:lvl3pPr marL="1252444" indent="0" algn="ctr">
              <a:buNone/>
              <a:defRPr/>
            </a:lvl3pPr>
            <a:lvl4pPr marL="1878666" indent="0" algn="ctr">
              <a:buNone/>
              <a:defRPr/>
            </a:lvl4pPr>
            <a:lvl5pPr marL="2504887" indent="0" algn="ctr">
              <a:buNone/>
              <a:defRPr/>
            </a:lvl5pPr>
            <a:lvl6pPr marL="3131110" indent="0" algn="ctr">
              <a:buNone/>
              <a:defRPr/>
            </a:lvl6pPr>
            <a:lvl7pPr marL="3757332" indent="0" algn="ctr">
              <a:buNone/>
              <a:defRPr/>
            </a:lvl7pPr>
            <a:lvl8pPr marL="4383555" indent="0" algn="ctr">
              <a:buNone/>
              <a:defRPr/>
            </a:lvl8pPr>
            <a:lvl9pPr marL="50097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1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1714571"/>
            <a:ext cx="27251978" cy="7134755"/>
          </a:xfrm>
          <a:prstGeom prst="rect">
            <a:avLst/>
          </a:prstGeom>
        </p:spPr>
        <p:txBody>
          <a:bodyPr lIns="88587" tIns="44294" rIns="88587" bIns="4429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999" y="9988657"/>
            <a:ext cx="27251978" cy="28251398"/>
          </a:xfrm>
          <a:prstGeom prst="rect">
            <a:avLst/>
          </a:prstGeom>
        </p:spPr>
        <p:txBody>
          <a:bodyPr vert="eaVert" lIns="88587" tIns="44294" rIns="88587" bIns="4429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97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14572"/>
            <a:ext cx="6812994" cy="36525482"/>
          </a:xfrm>
          <a:prstGeom prst="rect">
            <a:avLst/>
          </a:prstGeom>
        </p:spPr>
        <p:txBody>
          <a:bodyPr vert="eaVert" lIns="88587" tIns="44294" rIns="88587" bIns="4429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999" y="1714572"/>
            <a:ext cx="20336339" cy="36525482"/>
          </a:xfrm>
          <a:prstGeom prst="rect">
            <a:avLst/>
          </a:prstGeom>
        </p:spPr>
        <p:txBody>
          <a:bodyPr vert="eaVert" lIns="88587" tIns="44294" rIns="88587" bIns="4429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2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1714571"/>
            <a:ext cx="27251978" cy="7134755"/>
          </a:xfrm>
          <a:prstGeom prst="rect">
            <a:avLst/>
          </a:prstGeom>
        </p:spPr>
        <p:txBody>
          <a:bodyPr lIns="88587" tIns="44294" rIns="88587" bIns="4429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999" y="9988657"/>
            <a:ext cx="27251978" cy="28251398"/>
          </a:xfrm>
          <a:prstGeom prst="rect">
            <a:avLst/>
          </a:prstGeom>
        </p:spPr>
        <p:txBody>
          <a:bodyPr lIns="88587" tIns="44294" rIns="88587" bIns="4429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74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819" y="27508936"/>
            <a:ext cx="25737979" cy="8501506"/>
          </a:xfrm>
          <a:prstGeom prst="rect">
            <a:avLst/>
          </a:prstGeom>
        </p:spPr>
        <p:txBody>
          <a:bodyPr lIns="88587" tIns="44294" rIns="88587" bIns="44294" anchor="t"/>
          <a:lstStyle>
            <a:lvl1pPr algn="l">
              <a:defRPr sz="5514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819" y="18144571"/>
            <a:ext cx="25737979" cy="9364366"/>
          </a:xfrm>
          <a:prstGeom prst="rect">
            <a:avLst/>
          </a:prstGeom>
        </p:spPr>
        <p:txBody>
          <a:bodyPr lIns="88587" tIns="44294" rIns="88587" bIns="44294" anchor="b"/>
          <a:lstStyle>
            <a:lvl1pPr marL="0" indent="0">
              <a:buNone/>
              <a:defRPr sz="2686"/>
            </a:lvl1pPr>
            <a:lvl2pPr marL="626222" indent="0">
              <a:buNone/>
              <a:defRPr sz="2403"/>
            </a:lvl2pPr>
            <a:lvl3pPr marL="1252444" indent="0">
              <a:buNone/>
              <a:defRPr sz="2262"/>
            </a:lvl3pPr>
            <a:lvl4pPr marL="1878666" indent="0">
              <a:buNone/>
              <a:defRPr sz="1979"/>
            </a:lvl4pPr>
            <a:lvl5pPr marL="2504887" indent="0">
              <a:buNone/>
              <a:defRPr sz="1979"/>
            </a:lvl5pPr>
            <a:lvl6pPr marL="3131110" indent="0">
              <a:buNone/>
              <a:defRPr sz="1979"/>
            </a:lvl6pPr>
            <a:lvl7pPr marL="3757332" indent="0">
              <a:buNone/>
              <a:defRPr sz="1979"/>
            </a:lvl7pPr>
            <a:lvl8pPr marL="4383555" indent="0">
              <a:buNone/>
              <a:defRPr sz="1979"/>
            </a:lvl8pPr>
            <a:lvl9pPr marL="5009776" indent="0">
              <a:buNone/>
              <a:defRPr sz="197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28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1714571"/>
            <a:ext cx="27251978" cy="7134755"/>
          </a:xfrm>
          <a:prstGeom prst="rect">
            <a:avLst/>
          </a:prstGeom>
        </p:spPr>
        <p:txBody>
          <a:bodyPr lIns="88587" tIns="44294" rIns="88587" bIns="4429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999" y="9988657"/>
            <a:ext cx="13574666" cy="28251398"/>
          </a:xfrm>
          <a:prstGeom prst="rect">
            <a:avLst/>
          </a:prstGeom>
        </p:spPr>
        <p:txBody>
          <a:bodyPr lIns="88587" tIns="44294" rIns="88587" bIns="44294"/>
          <a:lstStyle>
            <a:lvl1pPr>
              <a:defRPr sz="3817"/>
            </a:lvl1pPr>
            <a:lvl2pPr>
              <a:defRPr sz="3252"/>
            </a:lvl2pPr>
            <a:lvl3pPr>
              <a:defRPr sz="2686"/>
            </a:lvl3pPr>
            <a:lvl4pPr>
              <a:defRPr sz="2403"/>
            </a:lvl4pPr>
            <a:lvl5pPr>
              <a:defRPr sz="2403"/>
            </a:lvl5pPr>
            <a:lvl6pPr>
              <a:defRPr sz="2403"/>
            </a:lvl6pPr>
            <a:lvl7pPr>
              <a:defRPr sz="2403"/>
            </a:lvl7pPr>
            <a:lvl8pPr>
              <a:defRPr sz="2403"/>
            </a:lvl8pPr>
            <a:lvl9pPr>
              <a:defRPr sz="240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91311" y="9988657"/>
            <a:ext cx="13574666" cy="28251398"/>
          </a:xfrm>
          <a:prstGeom prst="rect">
            <a:avLst/>
          </a:prstGeom>
        </p:spPr>
        <p:txBody>
          <a:bodyPr lIns="88587" tIns="44294" rIns="88587" bIns="44294"/>
          <a:lstStyle>
            <a:lvl1pPr>
              <a:defRPr sz="3817"/>
            </a:lvl1pPr>
            <a:lvl2pPr>
              <a:defRPr sz="3252"/>
            </a:lvl2pPr>
            <a:lvl3pPr>
              <a:defRPr sz="2686"/>
            </a:lvl3pPr>
            <a:lvl4pPr>
              <a:defRPr sz="2403"/>
            </a:lvl4pPr>
            <a:lvl5pPr>
              <a:defRPr sz="2403"/>
            </a:lvl5pPr>
            <a:lvl6pPr>
              <a:defRPr sz="2403"/>
            </a:lvl6pPr>
            <a:lvl7pPr>
              <a:defRPr sz="2403"/>
            </a:lvl7pPr>
            <a:lvl8pPr>
              <a:defRPr sz="2403"/>
            </a:lvl8pPr>
            <a:lvl9pPr>
              <a:defRPr sz="240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6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1714571"/>
            <a:ext cx="27251978" cy="7134755"/>
          </a:xfrm>
          <a:prstGeom prst="rect">
            <a:avLst/>
          </a:prstGeom>
        </p:spPr>
        <p:txBody>
          <a:bodyPr lIns="88587" tIns="44294" rIns="88587" bIns="4429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867"/>
            <a:ext cx="13379002" cy="3993233"/>
          </a:xfrm>
          <a:prstGeom prst="rect">
            <a:avLst/>
          </a:prstGeom>
        </p:spPr>
        <p:txBody>
          <a:bodyPr lIns="88587" tIns="44294" rIns="88587" bIns="44294" anchor="b"/>
          <a:lstStyle>
            <a:lvl1pPr marL="0" indent="0">
              <a:buNone/>
              <a:defRPr sz="3252" b="1"/>
            </a:lvl1pPr>
            <a:lvl2pPr marL="626222" indent="0">
              <a:buNone/>
              <a:defRPr sz="2686" b="1"/>
            </a:lvl2pPr>
            <a:lvl3pPr marL="1252444" indent="0">
              <a:buNone/>
              <a:defRPr sz="2403" b="1"/>
            </a:lvl3pPr>
            <a:lvl4pPr marL="1878666" indent="0">
              <a:buNone/>
              <a:defRPr sz="2262" b="1"/>
            </a:lvl4pPr>
            <a:lvl5pPr marL="2504887" indent="0">
              <a:buNone/>
              <a:defRPr sz="2262" b="1"/>
            </a:lvl5pPr>
            <a:lvl6pPr marL="3131110" indent="0">
              <a:buNone/>
              <a:defRPr sz="2262" b="1"/>
            </a:lvl6pPr>
            <a:lvl7pPr marL="3757332" indent="0">
              <a:buNone/>
              <a:defRPr sz="2262" b="1"/>
            </a:lvl7pPr>
            <a:lvl8pPr marL="4383555" indent="0">
              <a:buNone/>
              <a:defRPr sz="2262" b="1"/>
            </a:lvl8pPr>
            <a:lvl9pPr marL="5009776" indent="0">
              <a:buNone/>
              <a:defRPr sz="226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6102"/>
            <a:ext cx="13379002" cy="24663953"/>
          </a:xfrm>
          <a:prstGeom prst="rect">
            <a:avLst/>
          </a:prstGeom>
        </p:spPr>
        <p:txBody>
          <a:bodyPr lIns="88587" tIns="44294" rIns="88587" bIns="44294"/>
          <a:lstStyle>
            <a:lvl1pPr>
              <a:defRPr sz="3252"/>
            </a:lvl1pPr>
            <a:lvl2pPr>
              <a:defRPr sz="2686"/>
            </a:lvl2pPr>
            <a:lvl3pPr>
              <a:defRPr sz="2403"/>
            </a:lvl3pPr>
            <a:lvl4pPr>
              <a:defRPr sz="2262"/>
            </a:lvl4pPr>
            <a:lvl5pPr>
              <a:defRPr sz="2262"/>
            </a:lvl5pPr>
            <a:lvl6pPr>
              <a:defRPr sz="2262"/>
            </a:lvl6pPr>
            <a:lvl7pPr>
              <a:defRPr sz="2262"/>
            </a:lvl7pPr>
            <a:lvl8pPr>
              <a:defRPr sz="2262"/>
            </a:lvl8pPr>
            <a:lvl9pPr>
              <a:defRPr sz="22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629" y="9582867"/>
            <a:ext cx="13384348" cy="3993233"/>
          </a:xfrm>
          <a:prstGeom prst="rect">
            <a:avLst/>
          </a:prstGeom>
        </p:spPr>
        <p:txBody>
          <a:bodyPr lIns="88587" tIns="44294" rIns="88587" bIns="44294" anchor="b"/>
          <a:lstStyle>
            <a:lvl1pPr marL="0" indent="0">
              <a:buNone/>
              <a:defRPr sz="3252" b="1"/>
            </a:lvl1pPr>
            <a:lvl2pPr marL="626222" indent="0">
              <a:buNone/>
              <a:defRPr sz="2686" b="1"/>
            </a:lvl2pPr>
            <a:lvl3pPr marL="1252444" indent="0">
              <a:buNone/>
              <a:defRPr sz="2403" b="1"/>
            </a:lvl3pPr>
            <a:lvl4pPr marL="1878666" indent="0">
              <a:buNone/>
              <a:defRPr sz="2262" b="1"/>
            </a:lvl4pPr>
            <a:lvl5pPr marL="2504887" indent="0">
              <a:buNone/>
              <a:defRPr sz="2262" b="1"/>
            </a:lvl5pPr>
            <a:lvl6pPr marL="3131110" indent="0">
              <a:buNone/>
              <a:defRPr sz="2262" b="1"/>
            </a:lvl6pPr>
            <a:lvl7pPr marL="3757332" indent="0">
              <a:buNone/>
              <a:defRPr sz="2262" b="1"/>
            </a:lvl7pPr>
            <a:lvl8pPr marL="4383555" indent="0">
              <a:buNone/>
              <a:defRPr sz="2262" b="1"/>
            </a:lvl8pPr>
            <a:lvl9pPr marL="5009776" indent="0">
              <a:buNone/>
              <a:defRPr sz="226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629" y="13576102"/>
            <a:ext cx="13384348" cy="24663953"/>
          </a:xfrm>
          <a:prstGeom prst="rect">
            <a:avLst/>
          </a:prstGeom>
        </p:spPr>
        <p:txBody>
          <a:bodyPr lIns="88587" tIns="44294" rIns="88587" bIns="44294"/>
          <a:lstStyle>
            <a:lvl1pPr>
              <a:defRPr sz="3252"/>
            </a:lvl1pPr>
            <a:lvl2pPr>
              <a:defRPr sz="2686"/>
            </a:lvl2pPr>
            <a:lvl3pPr>
              <a:defRPr sz="2403"/>
            </a:lvl3pPr>
            <a:lvl4pPr>
              <a:defRPr sz="2262"/>
            </a:lvl4pPr>
            <a:lvl5pPr>
              <a:defRPr sz="2262"/>
            </a:lvl5pPr>
            <a:lvl6pPr>
              <a:defRPr sz="2262"/>
            </a:lvl6pPr>
            <a:lvl7pPr>
              <a:defRPr sz="2262"/>
            </a:lvl7pPr>
            <a:lvl8pPr>
              <a:defRPr sz="2262"/>
            </a:lvl8pPr>
            <a:lvl9pPr>
              <a:defRPr sz="22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12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1714571"/>
            <a:ext cx="27251978" cy="7134755"/>
          </a:xfrm>
          <a:prstGeom prst="rect">
            <a:avLst/>
          </a:prstGeom>
        </p:spPr>
        <p:txBody>
          <a:bodyPr lIns="88587" tIns="44294" rIns="88587" bIns="4429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4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04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8" y="1703424"/>
            <a:ext cx="9961813" cy="7255153"/>
          </a:xfrm>
          <a:prstGeom prst="rect">
            <a:avLst/>
          </a:prstGeom>
        </p:spPr>
        <p:txBody>
          <a:bodyPr lIns="88587" tIns="44294" rIns="88587" bIns="44294" anchor="b"/>
          <a:lstStyle>
            <a:lvl1pPr algn="l">
              <a:defRPr sz="2686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273" y="1703423"/>
            <a:ext cx="16927703" cy="36536631"/>
          </a:xfrm>
          <a:prstGeom prst="rect">
            <a:avLst/>
          </a:prstGeom>
        </p:spPr>
        <p:txBody>
          <a:bodyPr lIns="88587" tIns="44294" rIns="88587" bIns="44294"/>
          <a:lstStyle>
            <a:lvl1pPr>
              <a:defRPr sz="4383"/>
            </a:lvl1pPr>
            <a:lvl2pPr>
              <a:defRPr sz="3817"/>
            </a:lvl2pPr>
            <a:lvl3pPr>
              <a:defRPr sz="3252"/>
            </a:lvl3pPr>
            <a:lvl4pPr>
              <a:defRPr sz="2686"/>
            </a:lvl4pPr>
            <a:lvl5pPr>
              <a:defRPr sz="2686"/>
            </a:lvl5pPr>
            <a:lvl6pPr>
              <a:defRPr sz="2686"/>
            </a:lvl6pPr>
            <a:lvl7pPr>
              <a:defRPr sz="2686"/>
            </a:lvl7pPr>
            <a:lvl8pPr>
              <a:defRPr sz="2686"/>
            </a:lvl8pPr>
            <a:lvl9pPr>
              <a:defRPr sz="26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998" y="8958577"/>
            <a:ext cx="9961813" cy="29281478"/>
          </a:xfrm>
          <a:prstGeom prst="rect">
            <a:avLst/>
          </a:prstGeom>
        </p:spPr>
        <p:txBody>
          <a:bodyPr lIns="88587" tIns="44294" rIns="88587" bIns="44294"/>
          <a:lstStyle>
            <a:lvl1pPr marL="0" indent="0">
              <a:buNone/>
              <a:defRPr sz="1979"/>
            </a:lvl1pPr>
            <a:lvl2pPr marL="626222" indent="0">
              <a:buNone/>
              <a:defRPr sz="1697"/>
            </a:lvl2pPr>
            <a:lvl3pPr marL="1252444" indent="0">
              <a:buNone/>
              <a:defRPr sz="1414"/>
            </a:lvl3pPr>
            <a:lvl4pPr marL="1878666" indent="0">
              <a:buNone/>
              <a:defRPr sz="1272"/>
            </a:lvl4pPr>
            <a:lvl5pPr marL="2504887" indent="0">
              <a:buNone/>
              <a:defRPr sz="1272"/>
            </a:lvl5pPr>
            <a:lvl6pPr marL="3131110" indent="0">
              <a:buNone/>
              <a:defRPr sz="1272"/>
            </a:lvl6pPr>
            <a:lvl7pPr marL="3757332" indent="0">
              <a:buNone/>
              <a:defRPr sz="1272"/>
            </a:lvl7pPr>
            <a:lvl8pPr marL="4383555" indent="0">
              <a:buNone/>
              <a:defRPr sz="1272"/>
            </a:lvl8pPr>
            <a:lvl9pPr marL="5009776" indent="0">
              <a:buNone/>
              <a:defRPr sz="127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59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175" y="29965968"/>
            <a:ext cx="18167985" cy="3538393"/>
          </a:xfrm>
          <a:prstGeom prst="rect">
            <a:avLst/>
          </a:prstGeom>
        </p:spPr>
        <p:txBody>
          <a:bodyPr lIns="88587" tIns="44294" rIns="88587" bIns="44294" anchor="b"/>
          <a:lstStyle>
            <a:lvl1pPr algn="l">
              <a:defRPr sz="2686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175" y="3826013"/>
            <a:ext cx="18167985" cy="25685115"/>
          </a:xfrm>
          <a:prstGeom prst="rect">
            <a:avLst/>
          </a:prstGeom>
        </p:spPr>
        <p:txBody>
          <a:bodyPr lIns="88587" tIns="44294" rIns="88587" bIns="44294"/>
          <a:lstStyle>
            <a:lvl1pPr marL="0" indent="0">
              <a:buNone/>
              <a:defRPr sz="4383"/>
            </a:lvl1pPr>
            <a:lvl2pPr marL="626222" indent="0">
              <a:buNone/>
              <a:defRPr sz="3817"/>
            </a:lvl2pPr>
            <a:lvl3pPr marL="1252444" indent="0">
              <a:buNone/>
              <a:defRPr sz="3252"/>
            </a:lvl3pPr>
            <a:lvl4pPr marL="1878666" indent="0">
              <a:buNone/>
              <a:defRPr sz="2686"/>
            </a:lvl4pPr>
            <a:lvl5pPr marL="2504887" indent="0">
              <a:buNone/>
              <a:defRPr sz="2686"/>
            </a:lvl5pPr>
            <a:lvl6pPr marL="3131110" indent="0">
              <a:buNone/>
              <a:defRPr sz="2686"/>
            </a:lvl6pPr>
            <a:lvl7pPr marL="3757332" indent="0">
              <a:buNone/>
              <a:defRPr sz="2686"/>
            </a:lvl7pPr>
            <a:lvl8pPr marL="4383555" indent="0">
              <a:buNone/>
              <a:defRPr sz="2686"/>
            </a:lvl8pPr>
            <a:lvl9pPr marL="5009776" indent="0">
              <a:buNone/>
              <a:defRPr sz="2686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175" y="33504362"/>
            <a:ext cx="18167985" cy="5023312"/>
          </a:xfrm>
          <a:prstGeom prst="rect">
            <a:avLst/>
          </a:prstGeom>
        </p:spPr>
        <p:txBody>
          <a:bodyPr lIns="88587" tIns="44294" rIns="88587" bIns="44294"/>
          <a:lstStyle>
            <a:lvl1pPr marL="0" indent="0">
              <a:buNone/>
              <a:defRPr sz="1979"/>
            </a:lvl1pPr>
            <a:lvl2pPr marL="626222" indent="0">
              <a:buNone/>
              <a:defRPr sz="1697"/>
            </a:lvl2pPr>
            <a:lvl3pPr marL="1252444" indent="0">
              <a:buNone/>
              <a:defRPr sz="1414"/>
            </a:lvl3pPr>
            <a:lvl4pPr marL="1878666" indent="0">
              <a:buNone/>
              <a:defRPr sz="1272"/>
            </a:lvl4pPr>
            <a:lvl5pPr marL="2504887" indent="0">
              <a:buNone/>
              <a:defRPr sz="1272"/>
            </a:lvl5pPr>
            <a:lvl6pPr marL="3131110" indent="0">
              <a:buNone/>
              <a:defRPr sz="1272"/>
            </a:lvl6pPr>
            <a:lvl7pPr marL="3757332" indent="0">
              <a:buNone/>
              <a:defRPr sz="1272"/>
            </a:lvl7pPr>
            <a:lvl8pPr marL="4383555" indent="0">
              <a:buNone/>
              <a:defRPr sz="1272"/>
            </a:lvl8pPr>
            <a:lvl9pPr marL="5009776" indent="0">
              <a:buNone/>
              <a:defRPr sz="127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48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99150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5899150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2pPr>
      <a:lvl3pPr algn="ctr" defTabSz="5899150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3pPr>
      <a:lvl4pPr algn="ctr" defTabSz="5899150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4pPr>
      <a:lvl5pPr algn="ctr" defTabSz="5899150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5pPr>
      <a:lvl6pPr marL="626222" algn="ctr" defTabSz="5901273" rtl="0" eaLnBrk="0" fontAlgn="base" hangingPunct="0">
        <a:spcBef>
          <a:spcPct val="0"/>
        </a:spcBef>
        <a:spcAft>
          <a:spcPct val="0"/>
        </a:spcAft>
        <a:defRPr sz="6079">
          <a:solidFill>
            <a:schemeClr val="tx2"/>
          </a:solidFill>
          <a:latin typeface="Times New Roman" pitchFamily="18" charset="0"/>
        </a:defRPr>
      </a:lvl6pPr>
      <a:lvl7pPr marL="1252444" algn="ctr" defTabSz="5901273" rtl="0" eaLnBrk="0" fontAlgn="base" hangingPunct="0">
        <a:spcBef>
          <a:spcPct val="0"/>
        </a:spcBef>
        <a:spcAft>
          <a:spcPct val="0"/>
        </a:spcAft>
        <a:defRPr sz="6079">
          <a:solidFill>
            <a:schemeClr val="tx2"/>
          </a:solidFill>
          <a:latin typeface="Times New Roman" pitchFamily="18" charset="0"/>
        </a:defRPr>
      </a:lvl7pPr>
      <a:lvl8pPr marL="1878666" algn="ctr" defTabSz="5901273" rtl="0" eaLnBrk="0" fontAlgn="base" hangingPunct="0">
        <a:spcBef>
          <a:spcPct val="0"/>
        </a:spcBef>
        <a:spcAft>
          <a:spcPct val="0"/>
        </a:spcAft>
        <a:defRPr sz="6079">
          <a:solidFill>
            <a:schemeClr val="tx2"/>
          </a:solidFill>
          <a:latin typeface="Times New Roman" pitchFamily="18" charset="0"/>
        </a:defRPr>
      </a:lvl8pPr>
      <a:lvl9pPr marL="2504887" algn="ctr" defTabSz="5901273" rtl="0" eaLnBrk="0" fontAlgn="base" hangingPunct="0">
        <a:spcBef>
          <a:spcPct val="0"/>
        </a:spcBef>
        <a:spcAft>
          <a:spcPct val="0"/>
        </a:spcAft>
        <a:defRPr sz="6079">
          <a:solidFill>
            <a:schemeClr val="tx2"/>
          </a:solidFill>
          <a:latin typeface="Times New Roman" pitchFamily="18" charset="0"/>
        </a:defRPr>
      </a:lvl9pPr>
    </p:titleStyle>
    <p:bodyStyle>
      <a:lvl1pPr marL="2209800" indent="-2209800" algn="l" defTabSz="589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3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4792663" indent="-1836738" algn="l" defTabSz="589915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7900">
          <a:solidFill>
            <a:schemeClr val="tx1"/>
          </a:solidFill>
          <a:latin typeface="+mn-lt"/>
          <a:ea typeface="MS PGothic" pitchFamily="34" charset="-128"/>
        </a:defRPr>
      </a:lvl2pPr>
      <a:lvl3pPr marL="7377113" indent="-1473200" algn="l" defTabSz="589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5400">
          <a:solidFill>
            <a:schemeClr val="tx1"/>
          </a:solidFill>
          <a:latin typeface="+mn-lt"/>
          <a:ea typeface="MS PGothic" pitchFamily="34" charset="-128"/>
        </a:defRPr>
      </a:lvl3pPr>
      <a:lvl4pPr marL="10329863" indent="-1473200" algn="l" defTabSz="589915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3000">
          <a:solidFill>
            <a:schemeClr val="tx1"/>
          </a:solidFill>
          <a:latin typeface="+mn-lt"/>
          <a:ea typeface="MS PGothic" pitchFamily="34" charset="-128"/>
        </a:defRPr>
      </a:lvl4pPr>
      <a:lvl5pPr marL="13285788" indent="-1473200" algn="l" defTabSz="5899150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3000">
          <a:solidFill>
            <a:schemeClr val="tx1"/>
          </a:solidFill>
          <a:latin typeface="+mn-lt"/>
          <a:ea typeface="MS PGothic" pitchFamily="34" charset="-128"/>
        </a:defRPr>
      </a:lvl5pPr>
      <a:lvl6pPr marL="13913872" indent="-1476406" algn="l" defTabSz="590127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3007">
          <a:solidFill>
            <a:schemeClr val="tx1"/>
          </a:solidFill>
          <a:latin typeface="+mn-lt"/>
        </a:defRPr>
      </a:lvl6pPr>
      <a:lvl7pPr marL="14540093" indent="-1476406" algn="l" defTabSz="590127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3007">
          <a:solidFill>
            <a:schemeClr val="tx1"/>
          </a:solidFill>
          <a:latin typeface="+mn-lt"/>
        </a:defRPr>
      </a:lvl7pPr>
      <a:lvl8pPr marL="15166315" indent="-1476406" algn="l" defTabSz="590127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3007">
          <a:solidFill>
            <a:schemeClr val="tx1"/>
          </a:solidFill>
          <a:latin typeface="+mn-lt"/>
        </a:defRPr>
      </a:lvl8pPr>
      <a:lvl9pPr marL="15792538" indent="-1476406" algn="l" defTabSz="590127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300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52444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1pPr>
      <a:lvl2pPr marL="626222" algn="l" defTabSz="1252444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2pPr>
      <a:lvl3pPr marL="1252444" algn="l" defTabSz="1252444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3pPr>
      <a:lvl4pPr marL="1878666" algn="l" defTabSz="1252444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4pPr>
      <a:lvl5pPr marL="2504887" algn="l" defTabSz="1252444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5pPr>
      <a:lvl6pPr marL="3131110" algn="l" defTabSz="1252444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6pPr>
      <a:lvl7pPr marL="3757332" algn="l" defTabSz="1252444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7pPr>
      <a:lvl8pPr marL="4383555" algn="l" defTabSz="1252444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8pPr>
      <a:lvl9pPr marL="5009776" algn="l" defTabSz="1252444" rtl="0" eaLnBrk="1" latinLnBrk="0" hangingPunct="1">
        <a:defRPr sz="2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099" y="15536791"/>
            <a:ext cx="8099542" cy="7868633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60363" y="360363"/>
            <a:ext cx="29519562" cy="4487862"/>
          </a:xfrm>
          <a:prstGeom prst="rect">
            <a:avLst/>
          </a:prstGeom>
          <a:solidFill>
            <a:srgbClr val="2F1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1366" tIns="125683" rIns="251366" bIns="125683" anchor="ctr"/>
          <a:lstStyle>
            <a:lvl1pPr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7716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7716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7716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7716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endParaRPr lang="en-GB" altLang="en-US" sz="8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60363" y="5529263"/>
            <a:ext cx="14400000" cy="1168400"/>
          </a:xfrm>
          <a:prstGeom prst="rect">
            <a:avLst/>
          </a:prstGeom>
          <a:solidFill>
            <a:srgbClr val="019E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1366" tIns="125683" rIns="251366" bIns="125683" anchor="ctr"/>
          <a:lstStyle>
            <a:lvl1pPr defTabSz="1673225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673225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673225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673225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673225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673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673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673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673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6600" b="1">
                <a:solidFill>
                  <a:schemeClr val="bg1"/>
                </a:solidFill>
                <a:latin typeface="Calibri" panose="020F0502020204030204" pitchFamily="34" charset="0"/>
              </a:rPr>
              <a:t>Introduction 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360363" y="13734918"/>
            <a:ext cx="14400000" cy="967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1366" tIns="125683" rIns="251366" bIns="125683"/>
          <a:lstStyle>
            <a:lvl1pPr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7716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7716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7716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7716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n-GB" altLang="en-US" sz="4800" dirty="0">
                <a:latin typeface="Calibri" panose="020F0502020204030204" pitchFamily="34" charset="0"/>
              </a:rPr>
              <a:t>When one of the many processes happening in the body goes wrong, or when the body is infected with bacteria or viruses, we feel ill or are in pain. </a:t>
            </a:r>
            <a:endParaRPr lang="en-GB" altLang="en-US" sz="4800" dirty="0" smtClean="0">
              <a:latin typeface="Calibri" panose="020F0502020204030204" pitchFamily="34" charset="0"/>
            </a:endParaRPr>
          </a:p>
          <a:p>
            <a:pPr algn="just"/>
            <a:endParaRPr lang="en-GB" altLang="en-US" sz="4800" dirty="0">
              <a:latin typeface="Calibri" panose="020F0502020204030204" pitchFamily="34" charset="0"/>
            </a:endParaRPr>
          </a:p>
          <a:p>
            <a:pPr algn="just"/>
            <a:r>
              <a:rPr lang="en-GB" altLang="en-US" sz="4800" dirty="0" smtClean="0">
                <a:latin typeface="Calibri" panose="020F0502020204030204" pitchFamily="34" charset="0"/>
              </a:rPr>
              <a:t>Medicines </a:t>
            </a:r>
            <a:r>
              <a:rPr lang="en-GB" altLang="en-US" sz="4800" dirty="0">
                <a:latin typeface="Calibri" panose="020F0502020204030204" pitchFamily="34" charset="0"/>
              </a:rPr>
              <a:t>can kill organisms that cause infection, or can alter processes in the body such that we get better.  Antibiotics are medicines that kill bacteria that are infecting the body. </a:t>
            </a:r>
            <a:endParaRPr lang="en-GB" altLang="en-US" sz="4800" dirty="0" smtClean="0">
              <a:latin typeface="Calibri" panose="020F0502020204030204" pitchFamily="34" charset="0"/>
            </a:endParaRPr>
          </a:p>
          <a:p>
            <a:pPr algn="just"/>
            <a:endParaRPr lang="en-GB" altLang="en-US" sz="4800" dirty="0">
              <a:latin typeface="Calibri" panose="020F0502020204030204" pitchFamily="34" charset="0"/>
            </a:endParaRPr>
          </a:p>
          <a:p>
            <a:pPr algn="just"/>
            <a:r>
              <a:rPr lang="en-GB" altLang="en-US" sz="4800" dirty="0" smtClean="0">
                <a:latin typeface="Calibri" panose="020F0502020204030204" pitchFamily="34" charset="0"/>
              </a:rPr>
              <a:t>MRSA </a:t>
            </a:r>
            <a:r>
              <a:rPr lang="en-GB" altLang="en-US" sz="4800" dirty="0">
                <a:latin typeface="Calibri" panose="020F0502020204030204" pitchFamily="34" charset="0"/>
              </a:rPr>
              <a:t>is an illness that causes people to become very ill as there are very few drugs that can be used to treat it. </a:t>
            </a:r>
          </a:p>
          <a:p>
            <a:pPr algn="just"/>
            <a:endParaRPr lang="en-GB" altLang="en-US" sz="4800" dirty="0">
              <a:latin typeface="Calibri" panose="020F0502020204030204" pitchFamily="34" charset="0"/>
            </a:endParaRPr>
          </a:p>
          <a:p>
            <a:pPr algn="just"/>
            <a:r>
              <a:rPr lang="en-GB" altLang="en-US" sz="4800" dirty="0">
                <a:latin typeface="Calibri" panose="020F0502020204030204" pitchFamily="34" charset="0"/>
              </a:rPr>
              <a:t>We tested five potential new </a:t>
            </a:r>
            <a:r>
              <a:rPr lang="en-GB" altLang="en-US" sz="4800" dirty="0" smtClean="0">
                <a:latin typeface="Calibri" panose="020F0502020204030204" pitchFamily="34" charset="0"/>
              </a:rPr>
              <a:t>drugs (medicines) </a:t>
            </a:r>
            <a:r>
              <a:rPr lang="en-GB" altLang="en-US" sz="4800" dirty="0">
                <a:latin typeface="Calibri" panose="020F0502020204030204" pitchFamily="34" charset="0"/>
              </a:rPr>
              <a:t>to see which is the most effective against MRSA</a:t>
            </a:r>
          </a:p>
          <a:p>
            <a:pPr algn="just"/>
            <a:endParaRPr lang="en-GB" altLang="en-US" sz="4800" dirty="0">
              <a:latin typeface="Calibri" panose="020F0502020204030204" pitchFamily="34" charset="0"/>
            </a:endParaRPr>
          </a:p>
          <a:p>
            <a:pPr algn="just"/>
            <a:endParaRPr lang="en-GB" altLang="en-US" sz="4800" dirty="0">
              <a:latin typeface="Calibri" panose="020F0502020204030204" pitchFamily="34" charset="0"/>
            </a:endParaRPr>
          </a:p>
          <a:p>
            <a:pPr algn="just" eaLnBrk="1"/>
            <a:endParaRPr lang="en-GB" altLang="en-US" sz="4800" dirty="0">
              <a:latin typeface="Calibri" panose="020F0502020204030204" pitchFamily="34" charset="0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360363" y="24814213"/>
            <a:ext cx="19257962" cy="1169987"/>
          </a:xfrm>
          <a:prstGeom prst="rect">
            <a:avLst/>
          </a:prstGeom>
          <a:solidFill>
            <a:srgbClr val="019E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1366" tIns="125683" rIns="251366" bIns="125683" anchor="ctr"/>
          <a:lstStyle>
            <a:lvl1pPr defTabSz="1673225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673225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673225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673225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673225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673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673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673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673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6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Results</a:t>
            </a:r>
            <a:endParaRPr lang="en-GB" altLang="en-US" sz="6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6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211263"/>
            <a:ext cx="2803525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Rectangle 3"/>
          <p:cNvSpPr>
            <a:spLocks noChangeArrowheads="1"/>
          </p:cNvSpPr>
          <p:nvPr/>
        </p:nvSpPr>
        <p:spPr bwMode="auto">
          <a:xfrm>
            <a:off x="15479925" y="5548313"/>
            <a:ext cx="14400000" cy="1169987"/>
          </a:xfrm>
          <a:prstGeom prst="rect">
            <a:avLst/>
          </a:prstGeom>
          <a:solidFill>
            <a:srgbClr val="019E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1366" tIns="125683" rIns="251366" bIns="125683" anchor="ctr"/>
          <a:lstStyle>
            <a:lvl1pPr defTabSz="1673225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673225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673225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673225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673225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673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673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673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673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6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Method</a:t>
            </a:r>
            <a:endParaRPr lang="en-GB" altLang="en-US" sz="6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63" name="Rectangle 6"/>
          <p:cNvSpPr>
            <a:spLocks noChangeArrowheads="1"/>
          </p:cNvSpPr>
          <p:nvPr/>
        </p:nvSpPr>
        <p:spPr bwMode="auto">
          <a:xfrm>
            <a:off x="15479925" y="7002662"/>
            <a:ext cx="14396825" cy="432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1366" tIns="125683" rIns="251366" bIns="125683"/>
          <a:lstStyle>
            <a:lvl1pPr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7716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7716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7716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7716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grew </a:t>
            </a:r>
            <a:r>
              <a:rPr lang="en-US" alt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MRSA bacteria on nutrient medium in petri </a:t>
            </a:r>
            <a:r>
              <a:rPr lang="en-US" alt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dishes.</a:t>
            </a:r>
          </a:p>
          <a:p>
            <a:pPr algn="just" eaLnBrk="1" hangingPunct="1"/>
            <a:endParaRPr lang="en-US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en-US" alt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dipped small circles of filter paper into different drugs and put them on top of the bacteria in the </a:t>
            </a:r>
            <a:r>
              <a:rPr lang="en-US" alt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dish. If </a:t>
            </a:r>
            <a:r>
              <a:rPr lang="en-US" alt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the drug is killing the bacteria, there will be a clear ring around the paper circle where the bacteria are dead.  </a:t>
            </a:r>
            <a:endParaRPr lang="en-US" altLang="en-US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endParaRPr lang="en-US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en-US" alt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measured the diameter of this ring in </a:t>
            </a:r>
            <a:r>
              <a:rPr lang="en-US" alt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millimeters </a:t>
            </a:r>
            <a:r>
              <a:rPr lang="en-US" alt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with a ruler. </a:t>
            </a:r>
            <a:r>
              <a:rPr lang="en-US" alt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alt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tested each drug 3 times.</a:t>
            </a:r>
          </a:p>
        </p:txBody>
      </p:sp>
      <p:sp>
        <p:nvSpPr>
          <p:cNvPr id="2068" name="Rectangle 7"/>
          <p:cNvSpPr>
            <a:spLocks noChangeArrowheads="1"/>
          </p:cNvSpPr>
          <p:nvPr/>
        </p:nvSpPr>
        <p:spPr bwMode="auto">
          <a:xfrm>
            <a:off x="20875625" y="24772938"/>
            <a:ext cx="9001125" cy="1169987"/>
          </a:xfrm>
          <a:prstGeom prst="rect">
            <a:avLst/>
          </a:prstGeom>
          <a:solidFill>
            <a:srgbClr val="019E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1366" tIns="125683" rIns="251366" bIns="125683" anchor="ctr"/>
          <a:lstStyle>
            <a:lvl1pPr defTabSz="1673225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673225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673225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673225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673225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673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673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673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67322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6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Conclusion</a:t>
            </a:r>
            <a:endParaRPr lang="en-GB" altLang="en-US" sz="6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69" name="Rectangle 10"/>
          <p:cNvSpPr>
            <a:spLocks noChangeArrowheads="1"/>
          </p:cNvSpPr>
          <p:nvPr/>
        </p:nvSpPr>
        <p:spPr bwMode="auto">
          <a:xfrm>
            <a:off x="20875625" y="26625550"/>
            <a:ext cx="9001125" cy="1177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1366" tIns="125683" rIns="251366" bIns="125683"/>
          <a:lstStyle>
            <a:lvl1pPr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7716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7716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7716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7716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n-GB" altLang="en-US" sz="4800" dirty="0">
                <a:latin typeface="Calibri" panose="020F0502020204030204" pitchFamily="34" charset="0"/>
              </a:rPr>
              <a:t>The five different drugs tested all have different effects on the growth of MRSA.  “</a:t>
            </a:r>
            <a:r>
              <a:rPr lang="en-GB" altLang="en-US" sz="4800" dirty="0" err="1">
                <a:latin typeface="Calibri" panose="020F0502020204030204" pitchFamily="34" charset="0"/>
              </a:rPr>
              <a:t>Wellsoon</a:t>
            </a:r>
            <a:r>
              <a:rPr lang="en-GB" altLang="en-US" sz="4800" dirty="0">
                <a:latin typeface="Calibri" panose="020F0502020204030204" pitchFamily="34" charset="0"/>
              </a:rPr>
              <a:t>” was the best at killing MRSA bacteria.</a:t>
            </a:r>
          </a:p>
          <a:p>
            <a:pPr algn="just"/>
            <a:endParaRPr lang="en-GB" altLang="en-US" sz="4800" dirty="0">
              <a:latin typeface="Calibri" panose="020F0502020204030204" pitchFamily="34" charset="0"/>
            </a:endParaRPr>
          </a:p>
          <a:p>
            <a:pPr algn="just"/>
            <a:r>
              <a:rPr lang="en-GB" altLang="en-US" sz="4800" dirty="0">
                <a:latin typeface="Calibri" panose="020F0502020204030204" pitchFamily="34" charset="0"/>
              </a:rPr>
              <a:t>Future work will </a:t>
            </a:r>
            <a:r>
              <a:rPr lang="en-GB" altLang="en-US" sz="4800" dirty="0" smtClean="0">
                <a:latin typeface="Calibri" panose="020F0502020204030204" pitchFamily="34" charset="0"/>
              </a:rPr>
              <a:t>now be </a:t>
            </a:r>
            <a:r>
              <a:rPr lang="en-GB" altLang="en-US" sz="4800" dirty="0">
                <a:latin typeface="Calibri" panose="020F0502020204030204" pitchFamily="34" charset="0"/>
              </a:rPr>
              <a:t>carried out to investigate why “</a:t>
            </a:r>
            <a:r>
              <a:rPr lang="en-GB" altLang="en-US" sz="4800" dirty="0" err="1">
                <a:latin typeface="Calibri" panose="020F0502020204030204" pitchFamily="34" charset="0"/>
              </a:rPr>
              <a:t>Wellsoon</a:t>
            </a:r>
            <a:r>
              <a:rPr lang="en-GB" altLang="en-US" sz="4800" dirty="0">
                <a:latin typeface="Calibri" panose="020F0502020204030204" pitchFamily="34" charset="0"/>
              </a:rPr>
              <a:t>” is so effective at killing MRSA, and whether or not it would be suitable for use in humans</a:t>
            </a:r>
          </a:p>
        </p:txBody>
      </p:sp>
      <p:sp>
        <p:nvSpPr>
          <p:cNvPr id="171" name="Oval 614"/>
          <p:cNvSpPr>
            <a:spLocks noChangeArrowheads="1"/>
          </p:cNvSpPr>
          <p:nvPr/>
        </p:nvSpPr>
        <p:spPr bwMode="auto">
          <a:xfrm>
            <a:off x="20197870" y="17634800"/>
            <a:ext cx="2000487" cy="200048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Oval 613"/>
          <p:cNvSpPr>
            <a:spLocks noChangeArrowheads="1"/>
          </p:cNvSpPr>
          <p:nvPr/>
        </p:nvSpPr>
        <p:spPr bwMode="auto">
          <a:xfrm>
            <a:off x="20801541" y="18238471"/>
            <a:ext cx="793145" cy="79314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Line 617"/>
          <p:cNvSpPr>
            <a:spLocks noChangeShapeType="1"/>
          </p:cNvSpPr>
          <p:nvPr/>
        </p:nvSpPr>
        <p:spPr bwMode="auto">
          <a:xfrm>
            <a:off x="21317085" y="18635043"/>
            <a:ext cx="4494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Line 618"/>
          <p:cNvSpPr>
            <a:spLocks noChangeShapeType="1"/>
          </p:cNvSpPr>
          <p:nvPr/>
        </p:nvSpPr>
        <p:spPr bwMode="auto">
          <a:xfrm>
            <a:off x="21634343" y="19194652"/>
            <a:ext cx="4177229" cy="2512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Text Box 624"/>
          <p:cNvSpPr txBox="1">
            <a:spLocks noChangeArrowheads="1"/>
          </p:cNvSpPr>
          <p:nvPr/>
        </p:nvSpPr>
        <p:spPr bwMode="auto">
          <a:xfrm>
            <a:off x="26093579" y="15882120"/>
            <a:ext cx="451976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98438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984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984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984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984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98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98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98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98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MRSA</a:t>
            </a:r>
          </a:p>
        </p:txBody>
      </p:sp>
      <p:sp>
        <p:nvSpPr>
          <p:cNvPr id="178" name="Text Box 625"/>
          <p:cNvSpPr txBox="1">
            <a:spLocks noChangeArrowheads="1"/>
          </p:cNvSpPr>
          <p:nvPr/>
        </p:nvSpPr>
        <p:spPr bwMode="auto">
          <a:xfrm>
            <a:off x="26005452" y="17911768"/>
            <a:ext cx="507612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8438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984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984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984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984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98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98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98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98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>
                <a:latin typeface="Calibri" panose="020F0502020204030204" pitchFamily="34" charset="0"/>
                <a:cs typeface="Calibri" panose="020F0502020204030204" pitchFamily="34" charset="0"/>
              </a:rPr>
              <a:t>Filter paper circle soaked in drug</a:t>
            </a:r>
          </a:p>
        </p:txBody>
      </p:sp>
      <p:sp>
        <p:nvSpPr>
          <p:cNvPr id="179" name="Text Box 626"/>
          <p:cNvSpPr txBox="1">
            <a:spLocks noChangeArrowheads="1"/>
          </p:cNvSpPr>
          <p:nvPr/>
        </p:nvSpPr>
        <p:spPr bwMode="auto">
          <a:xfrm>
            <a:off x="26093579" y="21059053"/>
            <a:ext cx="507612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98438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984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984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984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984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98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98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98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98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ing </a:t>
            </a:r>
            <a:r>
              <a:rPr lang="en-GB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dead</a:t>
            </a:r>
            <a:br>
              <a:rPr lang="en-GB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bacteria</a:t>
            </a:r>
            <a:endParaRPr lang="en-GB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0" name="Table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635365"/>
              </p:ext>
            </p:extLst>
          </p:nvPr>
        </p:nvGraphicFramePr>
        <p:xfrm>
          <a:off x="327900" y="26625550"/>
          <a:ext cx="19257965" cy="5518947"/>
        </p:xfrm>
        <a:graphic>
          <a:graphicData uri="http://schemas.openxmlformats.org/drawingml/2006/table">
            <a:tbl>
              <a:tblPr/>
              <a:tblGrid>
                <a:gridCol w="4166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2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2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2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72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8421">
                <a:tc rowSpan="2"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Drug name</a:t>
                      </a:r>
                      <a:endParaRPr lang="en-GB" sz="40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US" sz="40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Diameter </a:t>
                      </a:r>
                      <a:r>
                        <a:rPr lang="en-US" sz="4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white circle (mm)</a:t>
                      </a:r>
                      <a:endParaRPr lang="en-US" sz="40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4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Dish #1</a:t>
                      </a:r>
                      <a:endParaRPr lang="en-GB" sz="40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Dish #2</a:t>
                      </a:r>
                      <a:endParaRPr lang="en-GB" sz="40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Dish #3</a:t>
                      </a:r>
                      <a:endParaRPr lang="en-GB" sz="40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</a:t>
                      </a:r>
                      <a:endParaRPr lang="en-GB" sz="40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421"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GB" sz="4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Magic cure</a:t>
                      </a:r>
                      <a:endParaRPr lang="en-GB" sz="40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40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GB" sz="40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GB" sz="40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GB" sz="40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421"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GB" sz="40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Supadrug</a:t>
                      </a:r>
                      <a:endParaRPr lang="en-GB" sz="4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40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GB" sz="40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GB" sz="40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40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421"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GB" sz="4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Wellsoon</a:t>
                      </a:r>
                      <a:endParaRPr lang="en-GB" sz="40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40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GB" sz="40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40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8421"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GB" sz="4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Megacillin</a:t>
                      </a:r>
                      <a:endParaRPr lang="en-GB" sz="40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40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GB" sz="4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GB" sz="40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40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8421"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 fontAlgn="b"/>
                      <a:r>
                        <a:rPr lang="en-GB" sz="4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Bacteristop</a:t>
                      </a:r>
                      <a:endParaRPr lang="en-GB" sz="40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GB" sz="4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GB" sz="40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GB" sz="40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62622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1252444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87866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2504887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3131110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3757332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4383555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5009776" algn="l" defTabSz="1252444" rtl="0" eaLnBrk="1" latinLnBrk="0" hangingPunct="1">
                        <a:defRPr sz="2403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GB" sz="4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GB" sz="40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1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3" name="Line 617"/>
          <p:cNvSpPr>
            <a:spLocks noChangeShapeType="1"/>
          </p:cNvSpPr>
          <p:nvPr/>
        </p:nvSpPr>
        <p:spPr bwMode="auto">
          <a:xfrm flipV="1">
            <a:off x="21230575" y="16292255"/>
            <a:ext cx="4580998" cy="7388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mrs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82"/>
          <a:stretch/>
        </p:blipFill>
        <p:spPr bwMode="auto">
          <a:xfrm>
            <a:off x="396715" y="7272256"/>
            <a:ext cx="14363648" cy="603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cine 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25" y="35388891"/>
            <a:ext cx="9001125" cy="675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" name="Rectangle 2"/>
          <p:cNvSpPr>
            <a:spLocks noChangeArrowheads="1"/>
          </p:cNvSpPr>
          <p:nvPr/>
        </p:nvSpPr>
        <p:spPr bwMode="auto">
          <a:xfrm>
            <a:off x="-69161" y="282912"/>
            <a:ext cx="29519562" cy="4487862"/>
          </a:xfrm>
          <a:prstGeom prst="rect">
            <a:avLst/>
          </a:prstGeom>
          <a:noFill/>
          <a:ln>
            <a:noFill/>
          </a:ln>
          <a:extLst/>
        </p:spPr>
        <p:txBody>
          <a:bodyPr lIns="251366" tIns="125683" rIns="251366" bIns="125683" anchor="ctr"/>
          <a:lstStyle>
            <a:lvl1pPr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7716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7716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7716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7716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7716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9600" b="1" dirty="0">
                <a:solidFill>
                  <a:schemeClr val="bg1"/>
                </a:solidFill>
                <a:latin typeface="Calibri" panose="020F0502020204030204" pitchFamily="34" charset="0"/>
              </a:rPr>
              <a:t>“</a:t>
            </a:r>
            <a:r>
              <a:rPr lang="en-GB" altLang="en-US" sz="96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Wellsoon</a:t>
            </a:r>
            <a:r>
              <a:rPr lang="en-GB" altLang="en-US" sz="9600" b="1" dirty="0">
                <a:solidFill>
                  <a:schemeClr val="bg1"/>
                </a:solidFill>
                <a:latin typeface="Calibri" panose="020F0502020204030204" pitchFamily="34" charset="0"/>
              </a:rPr>
              <a:t>” is a new antibiotic for treating </a:t>
            </a:r>
            <a:r>
              <a:rPr lang="en-GB" altLang="en-US" sz="9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MRSA</a:t>
            </a:r>
            <a:endParaRPr lang="en-GB" altLang="en-US" sz="9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/>
            <a:r>
              <a:rPr lang="en-GB" altLang="en-US" sz="8000" dirty="0">
                <a:solidFill>
                  <a:schemeClr val="bg1"/>
                </a:solidFill>
                <a:latin typeface="Calibri" panose="020F0502020204030204" pitchFamily="34" charset="0"/>
              </a:rPr>
              <a:t>Cassandra Hogan, Helen Craig, Mike Hinton &amp; Hakim </a:t>
            </a:r>
            <a:r>
              <a:rPr lang="en-GB" altLang="en-US" sz="8000" dirty="0" err="1">
                <a:solidFill>
                  <a:schemeClr val="bg1"/>
                </a:solidFill>
                <a:latin typeface="Calibri" panose="020F0502020204030204" pitchFamily="34" charset="0"/>
              </a:rPr>
              <a:t>Yadi</a:t>
            </a:r>
            <a:endParaRPr lang="en-GB" altLang="en-US" sz="8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6331426"/>
              </p:ext>
            </p:extLst>
          </p:nvPr>
        </p:nvGraphicFramePr>
        <p:xfrm>
          <a:off x="1746499" y="33123772"/>
          <a:ext cx="17615340" cy="901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3898576" y="37108691"/>
            <a:ext cx="9937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Average diameter of </a:t>
            </a:r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white</a:t>
            </a:r>
            <a:r>
              <a:rPr lang="en-GB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circle (mm)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 Documents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C000"/>
      </a:folHlink>
    </a:clrScheme>
    <a:fontScheme name="My Docume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y Docume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Documen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 Documen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Documen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Documen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Documen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Documen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46315307</TotalTime>
  <Pages>1</Pages>
  <Words>332</Words>
  <Application>Microsoft Office PowerPoint</Application>
  <PresentationFormat>Custom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PGothic</vt:lpstr>
      <vt:lpstr>MS PGothic</vt:lpstr>
      <vt:lpstr>Calibri</vt:lpstr>
      <vt:lpstr>Times New Roman</vt:lpstr>
      <vt:lpstr>My Documents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Michael Hinton</dc:creator>
  <cp:lastModifiedBy>Michael Hinton</cp:lastModifiedBy>
  <cp:revision>42</cp:revision>
  <cp:lastPrinted>1998-05-29T13:28:06Z</cp:lastPrinted>
  <dcterms:created xsi:type="dcterms:W3CDTF">1998-06-10T18:51:22Z</dcterms:created>
  <dcterms:modified xsi:type="dcterms:W3CDTF">2019-05-14T10:47:53Z</dcterms:modified>
</cp:coreProperties>
</file>