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2"/>
  </p:notesMasterIdLst>
  <p:sldIdLst>
    <p:sldId id="265" r:id="rId3"/>
    <p:sldId id="294" r:id="rId4"/>
    <p:sldId id="298" r:id="rId5"/>
    <p:sldId id="299" r:id="rId6"/>
    <p:sldId id="300" r:id="rId7"/>
    <p:sldId id="301" r:id="rId8"/>
    <p:sldId id="302" r:id="rId9"/>
    <p:sldId id="304" r:id="rId10"/>
    <p:sldId id="30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499" userDrawn="1">
          <p15:clr>
            <a:srgbClr val="A4A3A4"/>
          </p15:clr>
        </p15:guide>
        <p15:guide id="3" orient="horz" pos="2273" userDrawn="1">
          <p15:clr>
            <a:srgbClr val="A4A3A4"/>
          </p15:clr>
        </p15:guide>
        <p15:guide id="4" pos="2903" userDrawn="1">
          <p15:clr>
            <a:srgbClr val="A4A3A4"/>
          </p15:clr>
        </p15:guide>
        <p15:guide id="5" orient="horz" pos="24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MacQueen" initials="AM" lastIdx="6" clrIdx="1">
    <p:extLst>
      <p:ext uri="{19B8F6BF-5375-455C-9EA6-DF929625EA0E}">
        <p15:presenceInfo xmlns:p15="http://schemas.microsoft.com/office/powerpoint/2012/main" userId="S-1-5-21-1395769938-3461429767-2548598270-1231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869" autoAdjust="0"/>
    <p:restoredTop sz="80116" autoAdjust="0"/>
  </p:normalViewPr>
  <p:slideViewPr>
    <p:cSldViewPr snapToGrid="0">
      <p:cViewPr varScale="1">
        <p:scale>
          <a:sx n="85" d="100"/>
          <a:sy n="85" d="100"/>
        </p:scale>
        <p:origin x="816" y="84"/>
      </p:cViewPr>
      <p:guideLst>
        <p:guide orient="horz" pos="845"/>
        <p:guide pos="499"/>
        <p:guide orient="horz" pos="2273"/>
        <p:guide pos="2903"/>
        <p:guide orient="horz" pos="247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80723-3479-4967-B5C7-C185802021E3}" type="datetimeFigureOut">
              <a:rPr lang="en-GB" smtClean="0"/>
              <a:t>14/05/2019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970F7-A762-472B-AA50-B8D9ADB0B734}" type="slidenum">
              <a:rPr lang="en-GB" smtClean="0"/>
              <a:t>‹#›</a:t>
            </a:fld>
            <a:endParaRPr lang="en-GB"/>
          </a:p>
        </p:txBody>
      </p:sp>
    </p:spTree>
    <p:extLst>
      <p:ext uri="{BB962C8B-B14F-4D97-AF65-F5344CB8AC3E}">
        <p14:creationId xmlns:p14="http://schemas.microsoft.com/office/powerpoint/2010/main" val="1825440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F3193C9-8E61-457D-ABE5-3E8067237BAD}" type="slidenum">
              <a:rPr lang="en-GB" altLang="en-US"/>
              <a:pPr eaLnBrk="1" hangingPunct="1">
                <a:spcBef>
                  <a:spcPct val="0"/>
                </a:spcBef>
              </a:pPr>
              <a:t>3</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Explain how science works  - defining a problem, making a hypothesis, doing experiments to prove this.  Then you write it up as a paper in a journal.  Lots of people around the world will be working on the same thing, and lots of papers will get published about slightly different aspects of the problem – they won’t all agree with each other.  Over time the evidence builds up and we get a better picture of what is going on.  Eventually the picture is clear enough for the science to be put in a text book, though there may still be unanswered questions.</a:t>
            </a:r>
          </a:p>
        </p:txBody>
      </p:sp>
    </p:spTree>
    <p:extLst>
      <p:ext uri="{BB962C8B-B14F-4D97-AF65-F5344CB8AC3E}">
        <p14:creationId xmlns:p14="http://schemas.microsoft.com/office/powerpoint/2010/main" val="3922761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7C24A79-6BA9-4229-A970-AEB3AA07656B}" type="slidenum">
              <a:rPr lang="en-GB" altLang="en-US"/>
              <a:pPr eaLnBrk="1" hangingPunct="1">
                <a:spcBef>
                  <a:spcPct val="0"/>
                </a:spcBef>
              </a:pPr>
              <a:t>4</a:t>
            </a:fld>
            <a:endParaRPr lang="en-GB"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rPr>
              <a:t>Run this as a Q and A with the class – scribble what they come up with on the blackboard. Point out the similarities and try and get them to ask how research can be ‘marked’ if it’s completely new…</a:t>
            </a:r>
          </a:p>
        </p:txBody>
      </p:sp>
    </p:spTree>
    <p:extLst>
      <p:ext uri="{BB962C8B-B14F-4D97-AF65-F5344CB8AC3E}">
        <p14:creationId xmlns:p14="http://schemas.microsoft.com/office/powerpoint/2010/main" val="334816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3159B78-8E2B-4FD9-B79F-A0CFB792A3A5}" type="slidenum">
              <a:rPr lang="en-GB" altLang="en-US"/>
              <a:pPr eaLnBrk="1" hangingPunct="1">
                <a:spcBef>
                  <a:spcPct val="0"/>
                </a:spcBef>
              </a:pPr>
              <a:t>5</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Could approach this by asking the class what they would do if they had to get their homework right but there was no teacher to check it – bring them round to the idea that they would ask each other, and this is basically what peer review is.</a:t>
            </a:r>
          </a:p>
        </p:txBody>
      </p:sp>
    </p:spTree>
    <p:extLst>
      <p:ext uri="{BB962C8B-B14F-4D97-AF65-F5344CB8AC3E}">
        <p14:creationId xmlns:p14="http://schemas.microsoft.com/office/powerpoint/2010/main" val="83867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53A615C-C0D5-4FB8-AD84-34C9696CE330}" type="slidenum">
              <a:rPr lang="en-GB" altLang="en-US"/>
              <a:pPr eaLnBrk="1" hangingPunct="1">
                <a:spcBef>
                  <a:spcPct val="0"/>
                </a:spcBef>
              </a:pPr>
              <a:t>6</a:t>
            </a:fld>
            <a:endParaRPr lang="en-GB"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rPr>
              <a:t>Talk through the bullet points and ask the students (in groups) to come up with their ideas on what a reviewer might look for</a:t>
            </a:r>
          </a:p>
        </p:txBody>
      </p:sp>
    </p:spTree>
    <p:extLst>
      <p:ext uri="{BB962C8B-B14F-4D97-AF65-F5344CB8AC3E}">
        <p14:creationId xmlns:p14="http://schemas.microsoft.com/office/powerpoint/2010/main" val="54893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543F44A-5772-487E-AF3B-E53529D0F002}" type="slidenum">
              <a:rPr lang="en-GB" altLang="en-US"/>
              <a:pPr eaLnBrk="1" hangingPunct="1">
                <a:spcBef>
                  <a:spcPct val="0"/>
                </a:spcBef>
              </a:pPr>
              <a:t>7</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rPr>
              <a:t>Give the publication out to the class and get them to look at it in groups.  Ask them to read the intro and methods and make sure everyone in their group understands.  Discuss the results – make sure everyone knows what an average is and that you don’t include anomalous results when calculating the average.  Then get the class to work in groups looking for any errors/problems with the paper, particularly in the results section, and also ask them to think of comments on the paper as a whole.</a:t>
            </a:r>
          </a:p>
        </p:txBody>
      </p:sp>
    </p:spTree>
    <p:extLst>
      <p:ext uri="{BB962C8B-B14F-4D97-AF65-F5344CB8AC3E}">
        <p14:creationId xmlns:p14="http://schemas.microsoft.com/office/powerpoint/2010/main" val="1183075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4D63A98-97D0-4C95-803F-85E1B7E19652}" type="slidenum">
              <a:rPr lang="en-GB" altLang="en-US"/>
              <a:pPr eaLnBrk="1" hangingPunct="1">
                <a:spcBef>
                  <a:spcPct val="0"/>
                </a:spcBef>
              </a:pPr>
              <a:t>8</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These are optional open-ended extension activities for group and/or class discussions.</a:t>
            </a:r>
          </a:p>
        </p:txBody>
      </p:sp>
    </p:spTree>
    <p:extLst>
      <p:ext uri="{BB962C8B-B14F-4D97-AF65-F5344CB8AC3E}">
        <p14:creationId xmlns:p14="http://schemas.microsoft.com/office/powerpoint/2010/main" val="3610582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559877"/>
          </a:xfrm>
          <a:prstGeom prst="rect">
            <a:avLst/>
          </a:prstGeom>
        </p:spPr>
        <p:txBody>
          <a:bodyPr anchor="b"/>
          <a:lstStyle>
            <a:lvl1pPr algn="r">
              <a:defRPr sz="3200">
                <a:solidFill>
                  <a:srgbClr val="332F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600200" y="3602038"/>
            <a:ext cx="6858000" cy="1655762"/>
          </a:xfrm>
          <a:prstGeom prst="rect">
            <a:avLst/>
          </a:prstGeom>
        </p:spPr>
        <p:txBody>
          <a:bodyPr>
            <a:normAutofit/>
          </a:bodyPr>
          <a:lstStyle>
            <a:lvl1pPr marL="0" indent="0" algn="r">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D7F0317B-CCC4-41FF-A9DE-F026F49EAAAB}" type="datetimeFigureOut">
              <a:rPr lang="en-GB" smtClean="0"/>
              <a:t>14/05/2019</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Tree>
    <p:extLst>
      <p:ext uri="{BB962C8B-B14F-4D97-AF65-F5344CB8AC3E}">
        <p14:creationId xmlns:p14="http://schemas.microsoft.com/office/powerpoint/2010/main" val="708421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9A166B-1A71-4FBB-B0B6-5373F1D6B1F0}"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9413524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512432"/>
          </a:xfrm>
        </p:spPr>
        <p:txBody>
          <a:bodyPr anchor="b">
            <a:normAutofit/>
          </a:bodyPr>
          <a:lstStyle>
            <a:lvl1pPr algn="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718611"/>
            <a:ext cx="7886700" cy="1500187"/>
          </a:xfrm>
        </p:spPr>
        <p:txBody>
          <a:bodyPr/>
          <a:lstStyle>
            <a:lvl1pPr marL="0" indent="0" algn="r">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9A166B-1A71-4FBB-B0B6-5373F1D6B1F0}"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701382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015727"/>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015727"/>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9A166B-1A71-4FBB-B0B6-5373F1D6B1F0}"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0531440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9A166B-1A71-4FBB-B0B6-5373F1D6B1F0}" type="datetimeFigureOut">
              <a:rPr lang="en-GB" smtClean="0"/>
              <a:t>14/05/2019</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475454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A166B-1A71-4FBB-B0B6-5373F1D6B1F0}" type="datetimeFigureOut">
              <a:rPr lang="en-GB" smtClean="0"/>
              <a:t>14/05/2019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46A0888F-93A7-4BA9-AA15-E653C1F842F1}" type="slidenum">
              <a:rPr lang="en-GB" smtClean="0"/>
              <a:t>‹#›</a:t>
            </a:fld>
            <a:endParaRPr lang="en-GB"/>
          </a:p>
        </p:txBody>
      </p:sp>
    </p:spTree>
    <p:extLst>
      <p:ext uri="{BB962C8B-B14F-4D97-AF65-F5344CB8AC3E}">
        <p14:creationId xmlns:p14="http://schemas.microsoft.com/office/powerpoint/2010/main" val="7074965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9A166B-1A71-4FBB-B0B6-5373F1D6B1F0}"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5293211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9A166B-1A71-4FBB-B0B6-5373F1D6B1F0}"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5679948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15162"/>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072900"/>
            <a:ext cx="7886700" cy="5104067"/>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D7F0317B-CCC4-41FF-A9DE-F026F49EAAAB}" type="datetimeFigureOut">
              <a:rPr lang="en-GB" smtClean="0"/>
              <a:t>14/05/2019</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Tree>
    <p:extLst>
      <p:ext uri="{BB962C8B-B14F-4D97-AF65-F5344CB8AC3E}">
        <p14:creationId xmlns:p14="http://schemas.microsoft.com/office/powerpoint/2010/main" val="256889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5"/>
            <a:ext cx="2057400" cy="365125"/>
          </a:xfrm>
          <a:prstGeom prst="rect">
            <a:avLst/>
          </a:prstGeom>
        </p:spPr>
        <p:txBody>
          <a:bodyPr/>
          <a:lstStyle/>
          <a:p>
            <a:fld id="{D7F0317B-CCC4-41FF-A9DE-F026F49EAAAB}" type="datetimeFigureOut">
              <a:rPr lang="en-GB" smtClean="0"/>
              <a:t>14/05/2019</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7" name="Title 1"/>
          <p:cNvSpPr>
            <a:spLocks noGrp="1"/>
          </p:cNvSpPr>
          <p:nvPr>
            <p:ph type="title"/>
          </p:nvPr>
        </p:nvSpPr>
        <p:spPr>
          <a:xfrm>
            <a:off x="623888" y="1709740"/>
            <a:ext cx="7886700" cy="1512432"/>
          </a:xfrm>
        </p:spPr>
        <p:txBody>
          <a:bodyPr anchor="b">
            <a:normAutofit/>
          </a:bodyPr>
          <a:lstStyle>
            <a:lvl1pPr algn="r">
              <a:defRPr sz="3200"/>
            </a:lvl1pPr>
          </a:lstStyle>
          <a:p>
            <a:r>
              <a:rPr lang="en-US" smtClean="0"/>
              <a:t>Click to edit Master title style</a:t>
            </a:r>
            <a:endParaRPr lang="en-US" dirty="0"/>
          </a:p>
        </p:txBody>
      </p:sp>
      <p:sp>
        <p:nvSpPr>
          <p:cNvPr id="8" name="Text Placeholder 2"/>
          <p:cNvSpPr>
            <a:spLocks noGrp="1"/>
          </p:cNvSpPr>
          <p:nvPr>
            <p:ph type="body" idx="1"/>
          </p:nvPr>
        </p:nvSpPr>
        <p:spPr>
          <a:xfrm>
            <a:off x="623888" y="3718611"/>
            <a:ext cx="7886700" cy="1500187"/>
          </a:xfrm>
        </p:spPr>
        <p:txBody>
          <a:bodyPr/>
          <a:lstStyle>
            <a:lvl1pPr marL="0" indent="0" algn="r">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42477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5173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999744"/>
            <a:ext cx="3886200" cy="5177219"/>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999744"/>
            <a:ext cx="3886200" cy="5177219"/>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D7F0317B-CCC4-41FF-A9DE-F026F49EAAAB}" type="datetimeFigureOut">
              <a:rPr lang="en-GB" smtClean="0"/>
              <a:t>14/05/2019</a:t>
            </a:fld>
            <a:endParaRPr lang="en-GB"/>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GB"/>
          </a:p>
        </p:txBody>
      </p:sp>
    </p:spTree>
    <p:extLst>
      <p:ext uri="{BB962C8B-B14F-4D97-AF65-F5344CB8AC3E}">
        <p14:creationId xmlns:p14="http://schemas.microsoft.com/office/powerpoint/2010/main" val="3621899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27354"/>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5"/>
            <a:ext cx="2057400" cy="365125"/>
          </a:xfrm>
          <a:prstGeom prst="rect">
            <a:avLst/>
          </a:prstGeom>
        </p:spPr>
        <p:txBody>
          <a:bodyPr/>
          <a:lstStyle/>
          <a:p>
            <a:fld id="{D7F0317B-CCC4-41FF-A9DE-F026F49EAAAB}" type="datetimeFigureOut">
              <a:rPr lang="en-GB" smtClean="0"/>
              <a:t>14/05/2019</a:t>
            </a:fld>
            <a:endParaRPr lang="en-GB"/>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GB"/>
          </a:p>
        </p:txBody>
      </p:sp>
    </p:spTree>
    <p:extLst>
      <p:ext uri="{BB962C8B-B14F-4D97-AF65-F5344CB8AC3E}">
        <p14:creationId xmlns:p14="http://schemas.microsoft.com/office/powerpoint/2010/main" val="65801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5"/>
            <a:ext cx="2057400" cy="365125"/>
          </a:xfrm>
          <a:prstGeom prst="rect">
            <a:avLst/>
          </a:prstGeom>
        </p:spPr>
        <p:txBody>
          <a:bodyPr/>
          <a:lstStyle/>
          <a:p>
            <a:fld id="{D7F0317B-CCC4-41FF-A9DE-F026F49EAAAB}" type="datetimeFigureOut">
              <a:rPr lang="en-GB" smtClean="0"/>
              <a:t>14/05/2019</a:t>
            </a:fld>
            <a:endParaRPr lang="en-GB"/>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GB"/>
          </a:p>
        </p:txBody>
      </p:sp>
    </p:spTree>
    <p:extLst>
      <p:ext uri="{BB962C8B-B14F-4D97-AF65-F5344CB8AC3E}">
        <p14:creationId xmlns:p14="http://schemas.microsoft.com/office/powerpoint/2010/main" val="339167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30"/>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D7F0317B-CCC4-41FF-A9DE-F026F49EAAAB}" type="datetimeFigureOut">
              <a:rPr lang="en-GB" smtClean="0"/>
              <a:t>14/05/2019</a:t>
            </a:fld>
            <a:endParaRPr lang="en-GB"/>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GB"/>
          </a:p>
        </p:txBody>
      </p:sp>
    </p:spTree>
    <p:extLst>
      <p:ext uri="{BB962C8B-B14F-4D97-AF65-F5344CB8AC3E}">
        <p14:creationId xmlns:p14="http://schemas.microsoft.com/office/powerpoint/2010/main" val="413480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39546"/>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938788"/>
            <a:ext cx="7886700" cy="5238179"/>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D7F0317B-CCC4-41FF-A9DE-F026F49EAAAB}" type="datetimeFigureOut">
              <a:rPr lang="en-GB" smtClean="0"/>
              <a:t>14/05/2019</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Tree>
    <p:extLst>
      <p:ext uri="{BB962C8B-B14F-4D97-AF65-F5344CB8AC3E}">
        <p14:creationId xmlns:p14="http://schemas.microsoft.com/office/powerpoint/2010/main" val="3561798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6"/>
            <a:ext cx="7772400" cy="1620837"/>
          </a:xfrm>
        </p:spPr>
        <p:txBody>
          <a:bodyPr anchor="b">
            <a:normAutofit/>
          </a:bodyPr>
          <a:lstStyle>
            <a:lvl1pPr algn="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600200" y="3593330"/>
            <a:ext cx="6858000" cy="1655762"/>
          </a:xfrm>
        </p:spPr>
        <p:txBody>
          <a:bodyPr>
            <a:normAutofit/>
          </a:bodyPr>
          <a:lstStyle>
            <a:lvl1pPr marL="0" indent="0" algn="r">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9A166B-1A71-4FBB-B0B6-5373F1D6B1F0}"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625900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8650" y="365130"/>
            <a:ext cx="7886700" cy="40852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8" name="Text Placeholder 2"/>
          <p:cNvSpPr>
            <a:spLocks noGrp="1"/>
          </p:cNvSpPr>
          <p:nvPr>
            <p:ph type="body" idx="1"/>
          </p:nvPr>
        </p:nvSpPr>
        <p:spPr>
          <a:xfrm>
            <a:off x="628650" y="1071158"/>
            <a:ext cx="7886700" cy="454587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628650" y="641731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0317B-CCC4-41FF-A9DE-F026F49EAAAB}" type="datetimeFigureOut">
              <a:rPr lang="en-GB" smtClean="0"/>
              <a:t>14/05/2019</a:t>
            </a:fld>
            <a:endParaRPr lang="en-GB"/>
          </a:p>
        </p:txBody>
      </p:sp>
      <p:sp>
        <p:nvSpPr>
          <p:cNvPr id="10" name="Footer Placeholder 4"/>
          <p:cNvSpPr>
            <a:spLocks noGrp="1"/>
          </p:cNvSpPr>
          <p:nvPr>
            <p:ph type="ftr" sz="quarter" idx="3"/>
          </p:nvPr>
        </p:nvSpPr>
        <p:spPr>
          <a:xfrm>
            <a:off x="3028950" y="64173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cxnSp>
        <p:nvCxnSpPr>
          <p:cNvPr id="11" name="Straight Connector 10"/>
          <p:cNvCxnSpPr/>
          <p:nvPr/>
        </p:nvCxnSpPr>
        <p:spPr>
          <a:xfrm>
            <a:off x="304801" y="6431081"/>
            <a:ext cx="748722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 y="773651"/>
            <a:ext cx="85869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66007" y="5617029"/>
            <a:ext cx="1143921" cy="1214844"/>
          </a:xfrm>
          <a:prstGeom prst="rect">
            <a:avLst/>
          </a:prstGeom>
        </p:spPr>
      </p:pic>
    </p:spTree>
    <p:extLst>
      <p:ext uri="{BB962C8B-B14F-4D97-AF65-F5344CB8AC3E}">
        <p14:creationId xmlns:p14="http://schemas.microsoft.com/office/powerpoint/2010/main" val="2429913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377" rtl="0" eaLnBrk="1" latinLnBrk="0" hangingPunct="1">
        <a:lnSpc>
          <a:spcPct val="90000"/>
        </a:lnSpc>
        <a:spcBef>
          <a:spcPct val="0"/>
        </a:spcBef>
        <a:buNone/>
        <a:defRPr sz="3200" b="1" kern="1200">
          <a:solidFill>
            <a:schemeClr val="tx2"/>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66007" y="5619175"/>
            <a:ext cx="1143921" cy="1214844"/>
          </a:xfrm>
          <a:prstGeom prst="rect">
            <a:avLst/>
          </a:prstGeom>
        </p:spPr>
      </p:pic>
      <p:sp>
        <p:nvSpPr>
          <p:cNvPr id="2" name="Title Placeholder 1"/>
          <p:cNvSpPr>
            <a:spLocks noGrp="1"/>
          </p:cNvSpPr>
          <p:nvPr>
            <p:ph type="title"/>
          </p:nvPr>
        </p:nvSpPr>
        <p:spPr>
          <a:xfrm>
            <a:off x="628650" y="365130"/>
            <a:ext cx="7886700" cy="4085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071158"/>
            <a:ext cx="7886700" cy="454587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41731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A166B-1A71-4FBB-B0B6-5373F1D6B1F0}" type="datetimeFigureOut">
              <a:rPr lang="en-GB" smtClean="0"/>
              <a:t>14/05/2019</a:t>
            </a:fld>
            <a:endParaRPr lang="en-GB"/>
          </a:p>
        </p:txBody>
      </p:sp>
      <p:sp>
        <p:nvSpPr>
          <p:cNvPr id="5" name="Footer Placeholder 4"/>
          <p:cNvSpPr>
            <a:spLocks noGrp="1"/>
          </p:cNvSpPr>
          <p:nvPr>
            <p:ph type="ftr" sz="quarter" idx="3"/>
          </p:nvPr>
        </p:nvSpPr>
        <p:spPr>
          <a:xfrm>
            <a:off x="3028950" y="64173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cxnSp>
        <p:nvCxnSpPr>
          <p:cNvPr id="12" name="Straight Connector 11"/>
          <p:cNvCxnSpPr/>
          <p:nvPr/>
        </p:nvCxnSpPr>
        <p:spPr>
          <a:xfrm>
            <a:off x="304801" y="6431081"/>
            <a:ext cx="748722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773651"/>
            <a:ext cx="858695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27897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iming>
    <p:tnLst>
      <p:par>
        <p:cTn id="1" dur="indefinite" restart="never" nodeType="tmRoot"/>
      </p:par>
    </p:tnLst>
  </p:timing>
  <p:txStyles>
    <p:titleStyle>
      <a:lvl1pPr algn="ctr" defTabSz="914377" rtl="0" eaLnBrk="1" latinLnBrk="0" hangingPunct="1">
        <a:lnSpc>
          <a:spcPct val="90000"/>
        </a:lnSpc>
        <a:spcBef>
          <a:spcPct val="0"/>
        </a:spcBef>
        <a:buNone/>
        <a:defRPr lang="en-US" sz="3200" b="1" kern="1200" dirty="0">
          <a:solidFill>
            <a:schemeClr val="bg1"/>
          </a:solidFill>
          <a:latin typeface="+mn-lt"/>
          <a:ea typeface="+mn-ea"/>
          <a:cs typeface="+mn-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8685" y="1122365"/>
            <a:ext cx="5149516" cy="1559877"/>
          </a:xfrm>
        </p:spPr>
        <p:txBody>
          <a:bodyPr/>
          <a:lstStyle/>
          <a:p>
            <a:r>
              <a:rPr lang="en-GB" dirty="0" smtClean="0"/>
              <a:t/>
            </a:r>
            <a:br>
              <a:rPr lang="en-GB" dirty="0" smtClean="0"/>
            </a:br>
            <a:r>
              <a:rPr lang="en-GB" dirty="0" smtClean="0"/>
              <a:t>Peer Review:</a:t>
            </a:r>
            <a:br>
              <a:rPr lang="en-GB" dirty="0" smtClean="0"/>
            </a:br>
            <a:r>
              <a:rPr lang="en-GB" dirty="0" smtClean="0"/>
              <a:t>How scientists get their homework marked</a:t>
            </a:r>
            <a:endParaRPr lang="en-GB" dirty="0"/>
          </a:p>
        </p:txBody>
      </p:sp>
      <p:grpSp>
        <p:nvGrpSpPr>
          <p:cNvPr id="18" name="Group 17"/>
          <p:cNvGrpSpPr/>
          <p:nvPr/>
        </p:nvGrpSpPr>
        <p:grpSpPr>
          <a:xfrm>
            <a:off x="-12035" y="-30811"/>
            <a:ext cx="2867907" cy="6888811"/>
            <a:chOff x="-12034" y="-30811"/>
            <a:chExt cx="2867906" cy="6888811"/>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4" y="1692204"/>
              <a:ext cx="2861665" cy="170047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0877"/>
            <a:stretch/>
          </p:blipFill>
          <p:spPr>
            <a:xfrm>
              <a:off x="-1307" y="-30811"/>
              <a:ext cx="2857179" cy="170047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10867"/>
            <a:stretch/>
          </p:blipFill>
          <p:spPr>
            <a:xfrm>
              <a:off x="-5793" y="3415219"/>
              <a:ext cx="2861665" cy="1700471"/>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6197"/>
            <a:stretch/>
          </p:blipFill>
          <p:spPr>
            <a:xfrm>
              <a:off x="-12034" y="5138234"/>
              <a:ext cx="2867904" cy="1719766"/>
            </a:xfrm>
            <a:prstGeom prst="rect">
              <a:avLst/>
            </a:prstGeom>
          </p:spPr>
        </p:pic>
        <p:cxnSp>
          <p:nvCxnSpPr>
            <p:cNvPr id="16" name="Straight Connector 15"/>
            <p:cNvCxnSpPr/>
            <p:nvPr/>
          </p:nvCxnSpPr>
          <p:spPr>
            <a:xfrm>
              <a:off x="2855870" y="-30811"/>
              <a:ext cx="0" cy="688881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3012676" y="5893254"/>
            <a:ext cx="1875851" cy="347540"/>
            <a:chOff x="2951131" y="5893253"/>
            <a:chExt cx="1875850" cy="347540"/>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1131" y="5893253"/>
              <a:ext cx="347540" cy="347540"/>
            </a:xfrm>
            <a:prstGeom prst="rect">
              <a:avLst/>
            </a:prstGeom>
          </p:spPr>
        </p:pic>
        <p:sp>
          <p:nvSpPr>
            <p:cNvPr id="12" name="Subtitle 2"/>
            <p:cNvSpPr txBox="1">
              <a:spLocks/>
            </p:cNvSpPr>
            <p:nvPr/>
          </p:nvSpPr>
          <p:spPr>
            <a:xfrm>
              <a:off x="3248905" y="5897358"/>
              <a:ext cx="1578076" cy="337131"/>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600" dirty="0">
                  <a:solidFill>
                    <a:schemeClr val="accent1"/>
                  </a:solidFill>
                </a:rPr>
                <a:t>@</a:t>
              </a:r>
              <a:r>
                <a:rPr lang="en-GB" sz="1600" dirty="0" err="1">
                  <a:solidFill>
                    <a:schemeClr val="accent1"/>
                  </a:solidFill>
                </a:rPr>
                <a:t>babrahaminst</a:t>
              </a:r>
              <a:endParaRPr lang="en-GB" sz="1600" dirty="0">
                <a:solidFill>
                  <a:schemeClr val="accent1"/>
                </a:solidFill>
              </a:endParaRPr>
            </a:p>
          </p:txBody>
        </p:sp>
      </p:grpSp>
    </p:spTree>
    <p:extLst>
      <p:ext uri="{BB962C8B-B14F-4D97-AF65-F5344CB8AC3E}">
        <p14:creationId xmlns:p14="http://schemas.microsoft.com/office/powerpoint/2010/main" val="4099953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Learning Outcomes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5153525"/>
              </p:ext>
            </p:extLst>
          </p:nvPr>
        </p:nvGraphicFramePr>
        <p:xfrm>
          <a:off x="362283" y="1048068"/>
          <a:ext cx="8517021" cy="4023360"/>
        </p:xfrm>
        <a:graphic>
          <a:graphicData uri="http://schemas.openxmlformats.org/drawingml/2006/table">
            <a:tbl>
              <a:tblPr firstRow="1" firstCol="1" lastRow="1" lastCol="1" bandRow="1" bandCol="1">
                <a:tableStyleId>{2D5ABB26-0587-4C30-8999-92F81FD0307C}</a:tableStyleId>
              </a:tblPr>
              <a:tblGrid>
                <a:gridCol w="2777959">
                  <a:extLst>
                    <a:ext uri="{9D8B030D-6E8A-4147-A177-3AD203B41FA5}">
                      <a16:colId xmlns:a16="http://schemas.microsoft.com/office/drawing/2014/main" val="2036398138"/>
                    </a:ext>
                  </a:extLst>
                </a:gridCol>
                <a:gridCol w="5739062">
                  <a:extLst>
                    <a:ext uri="{9D8B030D-6E8A-4147-A177-3AD203B41FA5}">
                      <a16:colId xmlns:a16="http://schemas.microsoft.com/office/drawing/2014/main" val="1213154193"/>
                    </a:ext>
                  </a:extLst>
                </a:gridCol>
              </a:tblGrid>
              <a:tr h="189865">
                <a:tc>
                  <a:txBody>
                    <a:bodyPr/>
                    <a:lstStyle/>
                    <a:p>
                      <a:pPr>
                        <a:spcAft>
                          <a:spcPts val="0"/>
                        </a:spcAft>
                      </a:pPr>
                      <a:r>
                        <a:rPr lang="en-US" sz="2400">
                          <a:effectLst/>
                          <a:latin typeface="Calibri" panose="020F0502020204030204" pitchFamily="34" charset="0"/>
                          <a:ea typeface="Times New Roman" panose="02020603050405020304" pitchFamily="18" charset="0"/>
                          <a:cs typeface="Times New Roman" panose="02020603050405020304" pitchFamily="18" charset="0"/>
                        </a:rPr>
                        <a:t>All students will:</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Measure/record experimental data and draw a conclusion from a drawn </a:t>
                      </a:r>
                      <a:r>
                        <a:rPr lang="en-GB" sz="2400" dirty="0" smtClean="0">
                          <a:effectLst/>
                          <a:latin typeface="Calibri" panose="020F0502020204030204" pitchFamily="34" charset="0"/>
                          <a:ea typeface="Times New Roman" panose="02020603050405020304" pitchFamily="18" charset="0"/>
                          <a:cs typeface="Times New Roman" panose="02020603050405020304" pitchFamily="18" charset="0"/>
                        </a:rPr>
                        <a:t>graph</a:t>
                      </a:r>
                    </a:p>
                    <a:p>
                      <a:pPr>
                        <a:spcAft>
                          <a:spcPts val="0"/>
                        </a:spcAft>
                      </a:pP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48084230"/>
                  </a:ext>
                </a:extLst>
              </a:tr>
              <a:tr h="165735">
                <a:tc>
                  <a:txBody>
                    <a:bodyPr/>
                    <a:lstStyle/>
                    <a:p>
                      <a:pPr>
                        <a:spcAft>
                          <a:spcPts val="0"/>
                        </a:spcAft>
                      </a:pPr>
                      <a:r>
                        <a:rPr lang="en-US" sz="2400">
                          <a:effectLst/>
                          <a:latin typeface="Calibri" panose="020F0502020204030204" pitchFamily="34" charset="0"/>
                          <a:ea typeface="Times New Roman" panose="02020603050405020304" pitchFamily="18" charset="0"/>
                          <a:cs typeface="Times New Roman" panose="02020603050405020304" pitchFamily="18" charset="0"/>
                        </a:rPr>
                        <a:t>Most students will:</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Be able to explain the concept of peer </a:t>
                      </a:r>
                      <a:r>
                        <a:rPr lang="en-GB" sz="2400" dirty="0" smtClean="0">
                          <a:effectLst/>
                          <a:latin typeface="Calibri" panose="020F0502020204030204" pitchFamily="34" charset="0"/>
                          <a:ea typeface="Times New Roman" panose="02020603050405020304" pitchFamily="18" charset="0"/>
                          <a:cs typeface="Times New Roman" panose="02020603050405020304" pitchFamily="18" charset="0"/>
                        </a:rPr>
                        <a:t>review</a:t>
                      </a:r>
                    </a:p>
                    <a:p>
                      <a:pPr>
                        <a:spcAft>
                          <a:spcPts val="0"/>
                        </a:spcAft>
                      </a:pP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49051154"/>
                  </a:ext>
                </a:extLst>
              </a:tr>
              <a:tr h="177165">
                <a:tc>
                  <a:txBody>
                    <a:bodyPr/>
                    <a:lstStyle/>
                    <a:p>
                      <a:pPr>
                        <a:spcAft>
                          <a:spcPts val="0"/>
                        </a:spcAft>
                      </a:pP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Some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students will:</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Explain why reports of scientific developments in the popular media are not subject to peer review and may be oversimplified, inaccurate or biased</a:t>
                      </a:r>
                      <a:r>
                        <a:rPr lang="en-GB" sz="2400" dirty="0" smtClean="0">
                          <a:effectLst/>
                          <a:latin typeface="Calibri" panose="020F0502020204030204" pitchFamily="34" charset="0"/>
                          <a:ea typeface="Times New Roman" panose="02020603050405020304" pitchFamily="18" charset="0"/>
                          <a:cs typeface="Times New Roman" panose="02020603050405020304" pitchFamily="18" charset="0"/>
                        </a:rPr>
                        <a:t>.</a:t>
                      </a:r>
                    </a:p>
                    <a:p>
                      <a:pPr>
                        <a:spcAft>
                          <a:spcPts val="0"/>
                        </a:spcAft>
                      </a:pP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3159669"/>
                  </a:ext>
                </a:extLst>
              </a:tr>
              <a:tr h="150495">
                <a:tc>
                  <a:txBody>
                    <a:bodyPr/>
                    <a:lstStyle/>
                    <a:p>
                      <a:pPr>
                        <a:spcAft>
                          <a:spcPts val="0"/>
                        </a:spcAft>
                      </a:pPr>
                      <a:r>
                        <a:rPr lang="en-US" sz="2400">
                          <a:effectLst/>
                          <a:latin typeface="Calibri" panose="020F0502020204030204" pitchFamily="34" charset="0"/>
                          <a:ea typeface="Times New Roman" panose="02020603050405020304" pitchFamily="18" charset="0"/>
                          <a:cs typeface="Times New Roman" panose="02020603050405020304" pitchFamily="18" charset="0"/>
                        </a:rPr>
                        <a:t>Key words</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Peer, publication, journal, hypothesis</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98461159"/>
                  </a:ext>
                </a:extLst>
              </a:tr>
            </a:tbl>
          </a:graphicData>
        </a:graphic>
      </p:graphicFrame>
    </p:spTree>
    <p:extLst>
      <p:ext uri="{BB962C8B-B14F-4D97-AF65-F5344CB8AC3E}">
        <p14:creationId xmlns:p14="http://schemas.microsoft.com/office/powerpoint/2010/main" val="243689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6" name="Text Box 16"/>
          <p:cNvSpPr txBox="1">
            <a:spLocks noChangeArrowheads="1"/>
          </p:cNvSpPr>
          <p:nvPr/>
        </p:nvSpPr>
        <p:spPr bwMode="auto">
          <a:xfrm>
            <a:off x="287250" y="4630550"/>
            <a:ext cx="2738526"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2400" dirty="0">
                <a:latin typeface="Calibri" panose="020F0502020204030204" pitchFamily="34" charset="0"/>
              </a:rPr>
              <a:t>Lots of experiments are done, until there is enough data to prove a hypothesis</a:t>
            </a:r>
          </a:p>
        </p:txBody>
      </p:sp>
      <p:sp>
        <p:nvSpPr>
          <p:cNvPr id="46097" name="Text Box 17"/>
          <p:cNvSpPr txBox="1">
            <a:spLocks noChangeArrowheads="1"/>
          </p:cNvSpPr>
          <p:nvPr/>
        </p:nvSpPr>
        <p:spPr bwMode="auto">
          <a:xfrm>
            <a:off x="3346871" y="4630550"/>
            <a:ext cx="266658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2400" dirty="0" smtClean="0">
                <a:latin typeface="Calibri" panose="020F0502020204030204" pitchFamily="34" charset="0"/>
              </a:rPr>
              <a:t>The e</a:t>
            </a:r>
            <a:r>
              <a:rPr lang="en-GB" altLang="en-US" sz="2400" dirty="0" smtClean="0">
                <a:latin typeface="Calibri" panose="020F0502020204030204" pitchFamily="34" charset="0"/>
              </a:rPr>
              <a:t>xperiments </a:t>
            </a:r>
            <a:r>
              <a:rPr lang="en-GB" altLang="en-US" sz="2400" dirty="0">
                <a:latin typeface="Calibri" panose="020F0502020204030204" pitchFamily="34" charset="0"/>
              </a:rPr>
              <a:t>are written up and published in a  journal.</a:t>
            </a:r>
          </a:p>
        </p:txBody>
      </p:sp>
      <p:sp>
        <p:nvSpPr>
          <p:cNvPr id="46098" name="Text Box 18"/>
          <p:cNvSpPr txBox="1">
            <a:spLocks noChangeArrowheads="1"/>
          </p:cNvSpPr>
          <p:nvPr/>
        </p:nvSpPr>
        <p:spPr bwMode="auto">
          <a:xfrm>
            <a:off x="6301207" y="3540655"/>
            <a:ext cx="2666581"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2400" dirty="0">
                <a:latin typeface="Calibri" panose="020F0502020204030204" pitchFamily="34" charset="0"/>
              </a:rPr>
              <a:t>Eventually we have a good idea of what is happening, and the science ends up in text books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0494" t="13750" r="28519" b="23657"/>
          <a:stretch/>
        </p:blipFill>
        <p:spPr>
          <a:xfrm>
            <a:off x="395112" y="2254591"/>
            <a:ext cx="2664001" cy="2180223"/>
          </a:xfrm>
          <a:prstGeom prst="rect">
            <a:avLst/>
          </a:prstGeom>
        </p:spPr>
      </p:pic>
      <p:pic>
        <p:nvPicPr>
          <p:cNvPr id="1026" name="Picture 2" descr="Image result for science jour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6870" y="1128888"/>
            <a:ext cx="2666580" cy="3501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cience text boo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1207" y="1490133"/>
            <a:ext cx="2666581" cy="200449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a:spLocks noGrp="1" noRot="1" noChangeArrowheads="1"/>
          </p:cNvSpPr>
          <p:nvPr>
            <p:ph type="title"/>
          </p:nvPr>
        </p:nvSpPr>
        <p:spPr>
          <a:xfrm>
            <a:off x="287250" y="365127"/>
            <a:ext cx="8680538" cy="415162"/>
          </a:xfrm>
        </p:spPr>
        <p:txBody>
          <a:bodyPr/>
          <a:lstStyle/>
          <a:p>
            <a:pPr eaLnBrk="1" hangingPunct="1"/>
            <a:r>
              <a:rPr lang="en-GB" altLang="en-US" sz="4000" dirty="0" smtClean="0"/>
              <a:t>How </a:t>
            </a:r>
            <a:r>
              <a:rPr lang="en-GB" altLang="en-US" sz="4000" dirty="0" smtClean="0"/>
              <a:t>does science make it into school?</a:t>
            </a:r>
            <a:endParaRPr lang="en-GB" altLang="en-US" sz="4000" dirty="0" smtClean="0"/>
          </a:p>
        </p:txBody>
      </p:sp>
    </p:spTree>
    <p:extLst>
      <p:ext uri="{BB962C8B-B14F-4D97-AF65-F5344CB8AC3E}">
        <p14:creationId xmlns:p14="http://schemas.microsoft.com/office/powerpoint/2010/main" val="3813043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0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6" grpId="0"/>
      <p:bldP spid="46097" grpId="0"/>
      <p:bldP spid="460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r>
              <a:rPr lang="en-GB" altLang="en-US" sz="4000" dirty="0" smtClean="0"/>
              <a:t>How do we write up experiments?</a:t>
            </a:r>
          </a:p>
        </p:txBody>
      </p:sp>
      <p:sp>
        <p:nvSpPr>
          <p:cNvPr id="47108" name="Rectangle 4"/>
          <p:cNvSpPr>
            <a:spLocks noChangeArrowheads="1"/>
          </p:cNvSpPr>
          <p:nvPr/>
        </p:nvSpPr>
        <p:spPr bwMode="auto">
          <a:xfrm>
            <a:off x="4572000" y="2420938"/>
            <a:ext cx="41148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buClr>
                <a:schemeClr val="hlink"/>
              </a:buClr>
              <a:buSzPct val="70000"/>
            </a:pPr>
            <a:r>
              <a:rPr lang="en-GB" altLang="en-US" sz="3200" dirty="0">
                <a:latin typeface="Calibri" panose="020F0502020204030204" pitchFamily="34" charset="0"/>
              </a:rPr>
              <a:t>Hypothesis</a:t>
            </a:r>
          </a:p>
          <a:p>
            <a:pPr eaLnBrk="1" hangingPunct="1">
              <a:buClr>
                <a:schemeClr val="hlink"/>
              </a:buClr>
              <a:buSzPct val="70000"/>
            </a:pPr>
            <a:r>
              <a:rPr lang="en-GB" altLang="en-US" sz="3200" dirty="0">
                <a:latin typeface="Calibri" panose="020F0502020204030204" pitchFamily="34" charset="0"/>
              </a:rPr>
              <a:t>Method</a:t>
            </a:r>
          </a:p>
          <a:p>
            <a:pPr eaLnBrk="1" hangingPunct="1">
              <a:buClr>
                <a:schemeClr val="hlink"/>
              </a:buClr>
              <a:buSzPct val="70000"/>
            </a:pPr>
            <a:r>
              <a:rPr lang="en-GB" altLang="en-US" sz="3200" dirty="0">
                <a:latin typeface="Calibri" panose="020F0502020204030204" pitchFamily="34" charset="0"/>
              </a:rPr>
              <a:t>Results</a:t>
            </a:r>
          </a:p>
          <a:p>
            <a:pPr eaLnBrk="1" hangingPunct="1">
              <a:buClr>
                <a:schemeClr val="hlink"/>
              </a:buClr>
              <a:buSzPct val="70000"/>
            </a:pPr>
            <a:r>
              <a:rPr lang="en-GB" altLang="en-US" sz="3200" dirty="0">
                <a:latin typeface="Calibri" panose="020F0502020204030204" pitchFamily="34" charset="0"/>
              </a:rPr>
              <a:t>Conclusion</a:t>
            </a:r>
          </a:p>
          <a:p>
            <a:pPr eaLnBrk="1" hangingPunct="1">
              <a:buClr>
                <a:schemeClr val="hlink"/>
              </a:buClr>
              <a:buSzPct val="70000"/>
            </a:pPr>
            <a:r>
              <a:rPr lang="en-GB" altLang="en-US" sz="3200" dirty="0" smtClean="0">
                <a:latin typeface="Calibri" panose="020F0502020204030204" pitchFamily="34" charset="0"/>
              </a:rPr>
              <a:t>?</a:t>
            </a:r>
          </a:p>
        </p:txBody>
      </p:sp>
      <p:sp>
        <p:nvSpPr>
          <p:cNvPr id="7173" name="Text Box 5"/>
          <p:cNvSpPr txBox="1">
            <a:spLocks noChangeArrowheads="1"/>
          </p:cNvSpPr>
          <p:nvPr/>
        </p:nvSpPr>
        <p:spPr bwMode="auto">
          <a:xfrm>
            <a:off x="1116013" y="1484313"/>
            <a:ext cx="12239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3600" b="1">
                <a:solidFill>
                  <a:schemeClr val="hlink"/>
                </a:solidFill>
                <a:latin typeface="Calibri" panose="020F0502020204030204" pitchFamily="34" charset="0"/>
              </a:rPr>
              <a:t>You</a:t>
            </a:r>
          </a:p>
        </p:txBody>
      </p:sp>
      <p:sp>
        <p:nvSpPr>
          <p:cNvPr id="7174" name="Text Box 6"/>
          <p:cNvSpPr txBox="1">
            <a:spLocks noChangeArrowheads="1"/>
          </p:cNvSpPr>
          <p:nvPr/>
        </p:nvSpPr>
        <p:spPr bwMode="auto">
          <a:xfrm>
            <a:off x="6011863" y="1484313"/>
            <a:ext cx="12239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3600" b="1">
                <a:solidFill>
                  <a:schemeClr val="hlink"/>
                </a:solidFill>
                <a:latin typeface="Calibri" panose="020F0502020204030204" pitchFamily="34" charset="0"/>
              </a:rPr>
              <a:t>Us</a:t>
            </a:r>
          </a:p>
        </p:txBody>
      </p:sp>
      <p:sp>
        <p:nvSpPr>
          <p:cNvPr id="47111" name="Text Box 7"/>
          <p:cNvSpPr txBox="1">
            <a:spLocks noChangeArrowheads="1"/>
          </p:cNvSpPr>
          <p:nvPr/>
        </p:nvSpPr>
        <p:spPr bwMode="auto">
          <a:xfrm>
            <a:off x="7380288" y="2513013"/>
            <a:ext cx="17637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2000" b="1">
                <a:solidFill>
                  <a:schemeClr val="hlink"/>
                </a:solidFill>
                <a:latin typeface="Calibri" panose="020F0502020204030204" pitchFamily="34" charset="0"/>
              </a:rPr>
              <a:t>Background reading and research</a:t>
            </a:r>
          </a:p>
        </p:txBody>
      </p:sp>
      <p:sp>
        <p:nvSpPr>
          <p:cNvPr id="47112" name="Text Box 8"/>
          <p:cNvSpPr txBox="1">
            <a:spLocks noChangeArrowheads="1"/>
          </p:cNvSpPr>
          <p:nvPr/>
        </p:nvSpPr>
        <p:spPr bwMode="auto">
          <a:xfrm>
            <a:off x="6902450" y="2384425"/>
            <a:ext cx="4746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en-US" sz="7200">
                <a:solidFill>
                  <a:schemeClr val="hlink"/>
                </a:solidFill>
                <a:latin typeface="Calibri" panose="020F0502020204030204" pitchFamily="34" charset="0"/>
              </a:rPr>
              <a:t>}</a:t>
            </a:r>
          </a:p>
        </p:txBody>
      </p:sp>
      <p:sp>
        <p:nvSpPr>
          <p:cNvPr id="9" name="Rectangle 4"/>
          <p:cNvSpPr>
            <a:spLocks noChangeArrowheads="1"/>
          </p:cNvSpPr>
          <p:nvPr/>
        </p:nvSpPr>
        <p:spPr bwMode="auto">
          <a:xfrm>
            <a:off x="792163" y="2420938"/>
            <a:ext cx="41148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r>
              <a:rPr lang="en-GB" altLang="en-US" sz="3200" dirty="0" smtClean="0">
                <a:latin typeface="Calibri" panose="020F0502020204030204" pitchFamily="34" charset="0"/>
              </a:rPr>
              <a:t>Prediction</a:t>
            </a:r>
            <a:endParaRPr lang="en-GB" altLang="en-US" sz="3200" dirty="0">
              <a:latin typeface="Calibri" panose="020F0502020204030204" pitchFamily="34" charset="0"/>
            </a:endParaRPr>
          </a:p>
          <a:p>
            <a:pPr eaLnBrk="1" hangingPunct="1"/>
            <a:r>
              <a:rPr lang="en-GB" altLang="en-US" sz="3200" dirty="0">
                <a:latin typeface="Calibri" panose="020F0502020204030204" pitchFamily="34" charset="0"/>
              </a:rPr>
              <a:t>Method</a:t>
            </a:r>
          </a:p>
          <a:p>
            <a:pPr eaLnBrk="1" hangingPunct="1"/>
            <a:r>
              <a:rPr lang="en-GB" altLang="en-US" sz="3200" dirty="0">
                <a:latin typeface="Calibri" panose="020F0502020204030204" pitchFamily="34" charset="0"/>
              </a:rPr>
              <a:t>Results</a:t>
            </a:r>
          </a:p>
          <a:p>
            <a:pPr eaLnBrk="1" hangingPunct="1"/>
            <a:r>
              <a:rPr lang="en-GB" altLang="en-US" sz="3200" dirty="0">
                <a:latin typeface="Calibri" panose="020F0502020204030204" pitchFamily="34" charset="0"/>
              </a:rPr>
              <a:t>Conclusion</a:t>
            </a:r>
          </a:p>
          <a:p>
            <a:pPr eaLnBrk="1" hangingPunct="1"/>
            <a:r>
              <a:rPr lang="en-GB" altLang="en-US" sz="3200" dirty="0">
                <a:latin typeface="Calibri" panose="020F0502020204030204" pitchFamily="34" charset="0"/>
              </a:rPr>
              <a:t>Marked by teacher</a:t>
            </a:r>
          </a:p>
          <a:p>
            <a:pPr marL="0" indent="0" eaLnBrk="1" hangingPunct="1">
              <a:buClr>
                <a:schemeClr val="hlink"/>
              </a:buClr>
              <a:buSzPct val="70000"/>
              <a:buNone/>
            </a:pPr>
            <a:endParaRPr lang="en-GB" altLang="en-US" sz="3200" dirty="0">
              <a:latin typeface="Calibri" panose="020F0502020204030204" pitchFamily="34" charset="0"/>
            </a:endParaRPr>
          </a:p>
        </p:txBody>
      </p:sp>
    </p:spTree>
    <p:extLst>
      <p:ext uri="{BB962C8B-B14F-4D97-AF65-F5344CB8AC3E}">
        <p14:creationId xmlns:p14="http://schemas.microsoft.com/office/powerpoint/2010/main" val="472276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8">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108">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108">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bldLvl="2"/>
      <p:bldP spid="47111" grpId="0"/>
      <p:bldP spid="47112" grpId="0"/>
      <p:bldP spid="9"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en-GB" altLang="en-US" sz="4000" smtClean="0"/>
              <a:t>What is the difference? </a:t>
            </a:r>
          </a:p>
        </p:txBody>
      </p:sp>
      <p:sp>
        <p:nvSpPr>
          <p:cNvPr id="48131" name="Rectangle 3"/>
          <p:cNvSpPr>
            <a:spLocks noGrp="1" noChangeArrowheads="1"/>
          </p:cNvSpPr>
          <p:nvPr>
            <p:ph type="body" idx="1"/>
          </p:nvPr>
        </p:nvSpPr>
        <p:spPr>
          <a:xfrm>
            <a:off x="457200" y="1557338"/>
            <a:ext cx="8229600" cy="3776662"/>
          </a:xfrm>
        </p:spPr>
        <p:txBody>
          <a:bodyPr/>
          <a:lstStyle/>
          <a:p>
            <a:pPr eaLnBrk="1" hangingPunct="1"/>
            <a:r>
              <a:rPr lang="en-GB" altLang="en-US" smtClean="0"/>
              <a:t>If our research findings have never been published before, how can we be sure that:</a:t>
            </a:r>
          </a:p>
          <a:p>
            <a:pPr eaLnBrk="1" hangingPunct="1"/>
            <a:endParaRPr lang="en-GB" altLang="en-US" smtClean="0"/>
          </a:p>
          <a:p>
            <a:pPr lvl="1" eaLnBrk="1" hangingPunct="1"/>
            <a:r>
              <a:rPr lang="en-GB" altLang="en-US" smtClean="0"/>
              <a:t>Our experiments were run correctly</a:t>
            </a:r>
          </a:p>
          <a:p>
            <a:pPr lvl="1" eaLnBrk="1" hangingPunct="1"/>
            <a:r>
              <a:rPr lang="en-GB" altLang="en-US" smtClean="0"/>
              <a:t>Our data is correct</a:t>
            </a:r>
          </a:p>
          <a:p>
            <a:pPr lvl="1" eaLnBrk="1" hangingPunct="1"/>
            <a:r>
              <a:rPr lang="en-GB" altLang="en-US" smtClean="0"/>
              <a:t>Our conclusions are valid</a:t>
            </a:r>
          </a:p>
          <a:p>
            <a:pPr eaLnBrk="1" hangingPunct="1"/>
            <a:endParaRPr lang="en-GB" altLang="en-US" smtClean="0"/>
          </a:p>
          <a:p>
            <a:pPr eaLnBrk="1" hangingPunct="1"/>
            <a:r>
              <a:rPr lang="en-GB" altLang="en-US" smtClean="0"/>
              <a:t>We use the </a:t>
            </a:r>
            <a:r>
              <a:rPr lang="en-GB" altLang="en-US" b="1" smtClean="0">
                <a:solidFill>
                  <a:schemeClr val="hlink"/>
                </a:solidFill>
              </a:rPr>
              <a:t>PEER REVIEW</a:t>
            </a:r>
            <a:r>
              <a:rPr lang="en-GB" altLang="en-US" smtClean="0"/>
              <a:t> process</a:t>
            </a:r>
          </a:p>
        </p:txBody>
      </p:sp>
    </p:spTree>
    <p:extLst>
      <p:ext uri="{BB962C8B-B14F-4D97-AF65-F5344CB8AC3E}">
        <p14:creationId xmlns:p14="http://schemas.microsoft.com/office/powerpoint/2010/main" val="4082497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r>
              <a:rPr lang="en-GB" altLang="en-US" smtClean="0"/>
              <a:t>What is peer review?</a:t>
            </a:r>
          </a:p>
        </p:txBody>
      </p:sp>
      <p:sp>
        <p:nvSpPr>
          <p:cNvPr id="57347" name="Rectangle 3"/>
          <p:cNvSpPr>
            <a:spLocks noGrp="1" noChangeArrowheads="1"/>
          </p:cNvSpPr>
          <p:nvPr>
            <p:ph type="body" idx="1"/>
          </p:nvPr>
        </p:nvSpPr>
        <p:spPr>
          <a:xfrm>
            <a:off x="457200" y="1600200"/>
            <a:ext cx="8435975" cy="4924425"/>
          </a:xfrm>
        </p:spPr>
        <p:txBody>
          <a:bodyPr/>
          <a:lstStyle/>
          <a:p>
            <a:pPr eaLnBrk="1" hangingPunct="1">
              <a:lnSpc>
                <a:spcPct val="90000"/>
              </a:lnSpc>
            </a:pPr>
            <a:r>
              <a:rPr lang="en-GB" altLang="en-US" sz="2800" smtClean="0"/>
              <a:t>Who are your peers?</a:t>
            </a:r>
          </a:p>
          <a:p>
            <a:pPr lvl="1" eaLnBrk="1" hangingPunct="1">
              <a:lnSpc>
                <a:spcPct val="90000"/>
              </a:lnSpc>
            </a:pPr>
            <a:r>
              <a:rPr lang="en-GB" altLang="en-US" sz="2400" smtClean="0"/>
              <a:t>People who are in similar circumstances to you</a:t>
            </a:r>
            <a:br>
              <a:rPr lang="en-GB" altLang="en-US" sz="2400" smtClean="0"/>
            </a:br>
            <a:r>
              <a:rPr lang="en-GB" altLang="en-US" sz="2400" smtClean="0"/>
              <a:t>- in your case other people of the same age and level of schooling.  In scientific research, your peers are other scientists who may be in the same research area.</a:t>
            </a:r>
          </a:p>
          <a:p>
            <a:pPr eaLnBrk="1" hangingPunct="1">
              <a:lnSpc>
                <a:spcPct val="90000"/>
              </a:lnSpc>
              <a:buFont typeface="Wingdings" panose="05000000000000000000" pitchFamily="2" charset="2"/>
              <a:buNone/>
            </a:pPr>
            <a:endParaRPr lang="en-GB" altLang="en-US" sz="2800" smtClean="0"/>
          </a:p>
          <a:p>
            <a:pPr eaLnBrk="1" hangingPunct="1">
              <a:lnSpc>
                <a:spcPct val="90000"/>
              </a:lnSpc>
            </a:pPr>
            <a:r>
              <a:rPr lang="en-GB" altLang="en-US" sz="2800" smtClean="0"/>
              <a:t>Before a paper  is published it is sent to other researchers in the same area of science</a:t>
            </a:r>
          </a:p>
          <a:p>
            <a:pPr eaLnBrk="1" hangingPunct="1">
              <a:lnSpc>
                <a:spcPct val="90000"/>
              </a:lnSpc>
            </a:pPr>
            <a:endParaRPr lang="en-GB" altLang="en-US" sz="2800" smtClean="0"/>
          </a:p>
          <a:p>
            <a:pPr eaLnBrk="1" hangingPunct="1">
              <a:lnSpc>
                <a:spcPct val="90000"/>
              </a:lnSpc>
            </a:pPr>
            <a:r>
              <a:rPr lang="en-GB" altLang="en-US" sz="2800" smtClean="0"/>
              <a:t>They have to agree that the experiments and conclusions are valid for it to be published.</a:t>
            </a:r>
          </a:p>
        </p:txBody>
      </p:sp>
    </p:spTree>
    <p:extLst>
      <p:ext uri="{BB962C8B-B14F-4D97-AF65-F5344CB8AC3E}">
        <p14:creationId xmlns:p14="http://schemas.microsoft.com/office/powerpoint/2010/main" val="2023083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Rot="1" noChangeArrowheads="1"/>
          </p:cNvSpPr>
          <p:nvPr>
            <p:ph type="title"/>
          </p:nvPr>
        </p:nvSpPr>
        <p:spPr/>
        <p:txBody>
          <a:bodyPr/>
          <a:lstStyle/>
          <a:p>
            <a:pPr eaLnBrk="1" hangingPunct="1"/>
            <a:r>
              <a:rPr lang="en-GB" altLang="en-US" smtClean="0"/>
              <a:t>Your turn!</a:t>
            </a:r>
          </a:p>
        </p:txBody>
      </p:sp>
      <p:sp>
        <p:nvSpPr>
          <p:cNvPr id="58374" name="Rectangle 6"/>
          <p:cNvSpPr>
            <a:spLocks noGrp="1" noChangeArrowheads="1"/>
          </p:cNvSpPr>
          <p:nvPr>
            <p:ph type="body" idx="1"/>
          </p:nvPr>
        </p:nvSpPr>
        <p:spPr/>
        <p:txBody>
          <a:bodyPr/>
          <a:lstStyle/>
          <a:p>
            <a:pPr eaLnBrk="1" hangingPunct="1"/>
            <a:r>
              <a:rPr lang="en-GB" altLang="en-US" dirty="0" smtClean="0"/>
              <a:t>Imagine you are important scientists</a:t>
            </a:r>
          </a:p>
          <a:p>
            <a:pPr eaLnBrk="1" hangingPunct="1"/>
            <a:endParaRPr lang="en-GB" altLang="en-US" dirty="0" smtClean="0"/>
          </a:p>
          <a:p>
            <a:pPr eaLnBrk="1" hangingPunct="1"/>
            <a:r>
              <a:rPr lang="en-GB" altLang="en-US" dirty="0" smtClean="0"/>
              <a:t>A world-famous journal has sent you a scientific paper to review.   </a:t>
            </a:r>
          </a:p>
          <a:p>
            <a:pPr eaLnBrk="1" hangingPunct="1"/>
            <a:endParaRPr lang="en-GB" altLang="en-US" dirty="0" smtClean="0"/>
          </a:p>
          <a:p>
            <a:pPr eaLnBrk="1" hangingPunct="1"/>
            <a:r>
              <a:rPr lang="en-GB" altLang="en-US" dirty="0" smtClean="0"/>
              <a:t>They would like your comments on the paper, and they would like to know whether you think it should be published or not.</a:t>
            </a:r>
          </a:p>
        </p:txBody>
      </p:sp>
    </p:spTree>
    <p:extLst>
      <p:ext uri="{BB962C8B-B14F-4D97-AF65-F5344CB8AC3E}">
        <p14:creationId xmlns:p14="http://schemas.microsoft.com/office/powerpoint/2010/main" val="2195012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en-GB" altLang="en-US" smtClean="0"/>
              <a:t>Some questions…</a:t>
            </a:r>
          </a:p>
        </p:txBody>
      </p:sp>
      <p:sp>
        <p:nvSpPr>
          <p:cNvPr id="4099" name="Rectangle 3"/>
          <p:cNvSpPr>
            <a:spLocks noGrp="1" noChangeArrowheads="1"/>
          </p:cNvSpPr>
          <p:nvPr>
            <p:ph type="body" idx="1"/>
          </p:nvPr>
        </p:nvSpPr>
        <p:spPr/>
        <p:txBody>
          <a:bodyPr>
            <a:normAutofit/>
          </a:bodyPr>
          <a:lstStyle/>
          <a:p>
            <a:pPr eaLnBrk="1" hangingPunct="1"/>
            <a:r>
              <a:rPr lang="en-GB" altLang="en-US" dirty="0" smtClean="0"/>
              <a:t>Does the fact that a drug is good at killing bacteria mean it will be a good treatment for humans?</a:t>
            </a:r>
          </a:p>
          <a:p>
            <a:pPr eaLnBrk="1" hangingPunct="1"/>
            <a:endParaRPr lang="en-GB" altLang="en-US" dirty="0" smtClean="0"/>
          </a:p>
          <a:p>
            <a:pPr eaLnBrk="1" hangingPunct="1"/>
            <a:r>
              <a:rPr lang="en-GB" altLang="en-US" dirty="0" smtClean="0"/>
              <a:t>What would you do if you were given this paper to review and you had just made a similar discovery that you knew would</a:t>
            </a:r>
            <a:r>
              <a:rPr lang="en-GB" altLang="en-US" dirty="0" smtClean="0"/>
              <a:t>:</a:t>
            </a:r>
          </a:p>
          <a:p>
            <a:pPr eaLnBrk="1" hangingPunct="1"/>
            <a:endParaRPr lang="en-GB" altLang="en-US" dirty="0" smtClean="0"/>
          </a:p>
          <a:p>
            <a:pPr lvl="1" eaLnBrk="1" hangingPunct="1"/>
            <a:r>
              <a:rPr lang="en-GB" altLang="en-US" sz="2800" dirty="0" smtClean="0"/>
              <a:t>make you </a:t>
            </a:r>
            <a:r>
              <a:rPr lang="en-GB" altLang="en-US" sz="2800" dirty="0" smtClean="0"/>
              <a:t>famous for finding a cure</a:t>
            </a:r>
          </a:p>
          <a:p>
            <a:pPr lvl="1" eaLnBrk="1" hangingPunct="1"/>
            <a:endParaRPr lang="en-GB" altLang="en-US" sz="2800" dirty="0" smtClean="0"/>
          </a:p>
          <a:p>
            <a:pPr lvl="1" eaLnBrk="1" hangingPunct="1"/>
            <a:r>
              <a:rPr lang="en-GB" altLang="en-US" sz="2800" dirty="0" smtClean="0"/>
              <a:t>earn you lots of </a:t>
            </a:r>
            <a:r>
              <a:rPr lang="en-GB" altLang="en-US" sz="2800" dirty="0" smtClean="0"/>
              <a:t>money by selling the rights to a pharmaceutical company</a:t>
            </a:r>
            <a:endParaRPr lang="en-GB" altLang="en-US" sz="2800" dirty="0" smtClean="0"/>
          </a:p>
        </p:txBody>
      </p:sp>
    </p:spTree>
    <p:extLst>
      <p:ext uri="{BB962C8B-B14F-4D97-AF65-F5344CB8AC3E}">
        <p14:creationId xmlns:p14="http://schemas.microsoft.com/office/powerpoint/2010/main" val="3358444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r>
              <a:rPr lang="en-GB" altLang="en-US" smtClean="0"/>
              <a:t>So what have we learned?</a:t>
            </a:r>
          </a:p>
        </p:txBody>
      </p:sp>
      <p:sp>
        <p:nvSpPr>
          <p:cNvPr id="52227" name="Rectangle 3"/>
          <p:cNvSpPr>
            <a:spLocks noGrp="1" noChangeArrowheads="1"/>
          </p:cNvSpPr>
          <p:nvPr>
            <p:ph type="body" idx="1"/>
          </p:nvPr>
        </p:nvSpPr>
        <p:spPr>
          <a:xfrm>
            <a:off x="457200" y="1600200"/>
            <a:ext cx="8435975" cy="4525963"/>
          </a:xfrm>
        </p:spPr>
        <p:txBody>
          <a:bodyPr/>
          <a:lstStyle/>
          <a:p>
            <a:pPr eaLnBrk="1" hangingPunct="1"/>
            <a:r>
              <a:rPr lang="en-GB" altLang="en-US" sz="2800" dirty="0" smtClean="0"/>
              <a:t>Scientists do experiments, write up their results as a paper and submit it to a journal.</a:t>
            </a:r>
          </a:p>
          <a:p>
            <a:pPr eaLnBrk="1" hangingPunct="1"/>
            <a:endParaRPr lang="en-GB" altLang="en-US" sz="2800" dirty="0" smtClean="0"/>
          </a:p>
          <a:p>
            <a:pPr eaLnBrk="1" hangingPunct="1"/>
            <a:r>
              <a:rPr lang="en-GB" altLang="en-US" sz="2800" dirty="0" smtClean="0"/>
              <a:t>The paper then gets checked by a process called Peer Review.</a:t>
            </a:r>
          </a:p>
          <a:p>
            <a:pPr eaLnBrk="1" hangingPunct="1"/>
            <a:endParaRPr lang="en-GB" altLang="en-US" sz="2800" dirty="0" smtClean="0"/>
          </a:p>
          <a:p>
            <a:pPr eaLnBrk="1" hangingPunct="1"/>
            <a:r>
              <a:rPr lang="en-GB" altLang="en-US" sz="2800" dirty="0" smtClean="0"/>
              <a:t>Reviewers (scientists in the same field) check for errors, and that the research is ‘good’ science.</a:t>
            </a:r>
          </a:p>
        </p:txBody>
      </p:sp>
    </p:spTree>
    <p:extLst>
      <p:ext uri="{BB962C8B-B14F-4D97-AF65-F5344CB8AC3E}">
        <p14:creationId xmlns:p14="http://schemas.microsoft.com/office/powerpoint/2010/main" val="1580233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theme/theme1.xml><?xml version="1.0" encoding="utf-8"?>
<a:theme xmlns:a="http://schemas.openxmlformats.org/drawingml/2006/main" name="BI presentation template">
  <a:themeElements>
    <a:clrScheme name="BI colours">
      <a:dk1>
        <a:sysClr val="windowText" lastClr="000000"/>
      </a:dk1>
      <a:lt1>
        <a:sysClr val="window" lastClr="FFFFFF"/>
      </a:lt1>
      <a:dk2>
        <a:srgbClr val="332F6B"/>
      </a:dk2>
      <a:lt2>
        <a:srgbClr val="E7E6E6"/>
      </a:lt2>
      <a:accent1>
        <a:srgbClr val="00B0F0"/>
      </a:accent1>
      <a:accent2>
        <a:srgbClr val="332F6B"/>
      </a:accent2>
      <a:accent3>
        <a:srgbClr val="A5A5A5"/>
      </a:accent3>
      <a:accent4>
        <a:srgbClr val="00702A"/>
      </a:accent4>
      <a:accent5>
        <a:srgbClr val="EDC147"/>
      </a:accent5>
      <a:accent6>
        <a:srgbClr val="CC1F8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 presentation template" id="{7637675D-49B8-4EF5-94CC-A3E2B4D6309B}" vid="{88E6FE3F-F19F-43AC-B355-B5B7FCBDFED5}"/>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24195D"/>
      </a:dk2>
      <a:lt2>
        <a:srgbClr val="E7E6E6"/>
      </a:lt2>
      <a:accent1>
        <a:srgbClr val="009FE3"/>
      </a:accent1>
      <a:accent2>
        <a:srgbClr val="24195D"/>
      </a:accent2>
      <a:accent3>
        <a:srgbClr val="A5A5A5"/>
      </a:accent3>
      <a:accent4>
        <a:srgbClr val="00702A"/>
      </a:accent4>
      <a:accent5>
        <a:srgbClr val="EDC147"/>
      </a:accent5>
      <a:accent6>
        <a:srgbClr val="CC1F86"/>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B764DEE-106C-4A69-B694-0D56DA4E6649}" vid="{5D75EE00-E767-4B49-862D-68BA44416E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 presentation template</Template>
  <TotalTime>1236</TotalTime>
  <Words>724</Words>
  <Application>Microsoft Office PowerPoint</Application>
  <PresentationFormat>On-screen Show (4:3)</PresentationFormat>
  <Paragraphs>77</Paragraphs>
  <Slides>9</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Times New Roman</vt:lpstr>
      <vt:lpstr>Wingdings</vt:lpstr>
      <vt:lpstr>BI presentation template</vt:lpstr>
      <vt:lpstr>1_Office Theme</vt:lpstr>
      <vt:lpstr> Peer Review: How scientists get their homework marked</vt:lpstr>
      <vt:lpstr>Learning Outcomes</vt:lpstr>
      <vt:lpstr>How does science make it into school?</vt:lpstr>
      <vt:lpstr>How do we write up experiments?</vt:lpstr>
      <vt:lpstr>What is the difference? </vt:lpstr>
      <vt:lpstr>What is peer review?</vt:lpstr>
      <vt:lpstr>Your turn!</vt:lpstr>
      <vt:lpstr>Some questions…</vt:lpstr>
      <vt:lpstr>So what have we learned?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 branding</dc:title>
  <dc:creator>Esther Van Vliet</dc:creator>
  <cp:lastModifiedBy>Michael Hinton</cp:lastModifiedBy>
  <cp:revision>75</cp:revision>
  <dcterms:created xsi:type="dcterms:W3CDTF">2018-08-24T15:36:40Z</dcterms:created>
  <dcterms:modified xsi:type="dcterms:W3CDTF">2019-05-14T11:36:35Z</dcterms:modified>
</cp:coreProperties>
</file>